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4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260" r:id="rId2"/>
    <p:sldId id="272" r:id="rId3"/>
    <p:sldId id="333" r:id="rId4"/>
    <p:sldId id="277" r:id="rId5"/>
    <p:sldId id="276" r:id="rId6"/>
    <p:sldId id="278" r:id="rId7"/>
    <p:sldId id="329" r:id="rId8"/>
    <p:sldId id="337" r:id="rId9"/>
    <p:sldId id="348" r:id="rId10"/>
    <p:sldId id="330" r:id="rId11"/>
    <p:sldId id="331" r:id="rId12"/>
    <p:sldId id="391" r:id="rId13"/>
    <p:sldId id="349" r:id="rId14"/>
    <p:sldId id="350" r:id="rId15"/>
    <p:sldId id="334" r:id="rId16"/>
    <p:sldId id="335" r:id="rId17"/>
    <p:sldId id="336" r:id="rId18"/>
    <p:sldId id="338" r:id="rId19"/>
    <p:sldId id="339" r:id="rId20"/>
    <p:sldId id="369" r:id="rId21"/>
    <p:sldId id="351" r:id="rId22"/>
    <p:sldId id="341" r:id="rId23"/>
    <p:sldId id="343" r:id="rId24"/>
    <p:sldId id="344" r:id="rId25"/>
    <p:sldId id="342" r:id="rId26"/>
    <p:sldId id="370" r:id="rId27"/>
    <p:sldId id="371" r:id="rId28"/>
    <p:sldId id="372" r:id="rId29"/>
    <p:sldId id="375" r:id="rId30"/>
    <p:sldId id="376" r:id="rId31"/>
    <p:sldId id="346" r:id="rId32"/>
    <p:sldId id="347" r:id="rId33"/>
    <p:sldId id="353" r:id="rId34"/>
    <p:sldId id="354" r:id="rId35"/>
    <p:sldId id="368" r:id="rId36"/>
    <p:sldId id="355" r:id="rId37"/>
    <p:sldId id="356" r:id="rId38"/>
    <p:sldId id="358" r:id="rId39"/>
    <p:sldId id="362" r:id="rId40"/>
    <p:sldId id="359" r:id="rId41"/>
    <p:sldId id="360" r:id="rId42"/>
    <p:sldId id="361" r:id="rId43"/>
    <p:sldId id="363" r:id="rId44"/>
    <p:sldId id="364" r:id="rId45"/>
    <p:sldId id="366" r:id="rId46"/>
    <p:sldId id="367" r:id="rId47"/>
    <p:sldId id="397" r:id="rId48"/>
    <p:sldId id="405" r:id="rId49"/>
    <p:sldId id="406" r:id="rId50"/>
    <p:sldId id="408" r:id="rId51"/>
    <p:sldId id="422" r:id="rId52"/>
    <p:sldId id="409" r:id="rId53"/>
    <p:sldId id="423" r:id="rId54"/>
    <p:sldId id="410" r:id="rId55"/>
    <p:sldId id="399" r:id="rId56"/>
    <p:sldId id="377" r:id="rId57"/>
    <p:sldId id="414" r:id="rId58"/>
    <p:sldId id="395" r:id="rId59"/>
    <p:sldId id="402" r:id="rId60"/>
    <p:sldId id="411" r:id="rId61"/>
    <p:sldId id="403" r:id="rId62"/>
    <p:sldId id="378" r:id="rId63"/>
    <p:sldId id="415" r:id="rId64"/>
    <p:sldId id="413" r:id="rId65"/>
    <p:sldId id="417" r:id="rId66"/>
    <p:sldId id="400" r:id="rId67"/>
    <p:sldId id="418" r:id="rId68"/>
    <p:sldId id="419" r:id="rId69"/>
    <p:sldId id="420" r:id="rId70"/>
    <p:sldId id="421" r:id="rId71"/>
    <p:sldId id="401" r:id="rId72"/>
    <p:sldId id="424" r:id="rId73"/>
    <p:sldId id="425" r:id="rId74"/>
    <p:sldId id="426" r:id="rId75"/>
    <p:sldId id="427" r:id="rId76"/>
    <p:sldId id="428" r:id="rId77"/>
    <p:sldId id="429" r:id="rId78"/>
    <p:sldId id="430" r:id="rId79"/>
    <p:sldId id="440" r:id="rId80"/>
    <p:sldId id="434" r:id="rId81"/>
    <p:sldId id="431" r:id="rId82"/>
    <p:sldId id="432" r:id="rId83"/>
    <p:sldId id="444" r:id="rId84"/>
    <p:sldId id="435" r:id="rId85"/>
    <p:sldId id="437" r:id="rId86"/>
    <p:sldId id="436" r:id="rId87"/>
    <p:sldId id="441" r:id="rId88"/>
    <p:sldId id="438" r:id="rId89"/>
    <p:sldId id="442" r:id="rId90"/>
    <p:sldId id="445" r:id="rId91"/>
    <p:sldId id="446" r:id="rId92"/>
    <p:sldId id="447" r:id="rId93"/>
    <p:sldId id="443" r:id="rId94"/>
    <p:sldId id="404" r:id="rId95"/>
  </p:sldIdLst>
  <p:sldSz cx="9144000" cy="6858000" type="screen4x3"/>
  <p:notesSz cx="6858000" cy="9144000"/>
  <p:custDataLst>
    <p:tags r:id="rId97"/>
  </p:custDataLst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ick" initials="z" lastIdx="2" clrIdx="0">
    <p:extLst>
      <p:ext uri="{19B8F6BF-5375-455C-9EA6-DF929625EA0E}">
        <p15:presenceInfo xmlns:p15="http://schemas.microsoft.com/office/powerpoint/2012/main" userId="zwic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CC00"/>
    <a:srgbClr val="A50021"/>
    <a:srgbClr val="CC3300"/>
    <a:srgbClr val="FF00FF"/>
    <a:srgbClr val="993300"/>
    <a:srgbClr val="009900"/>
    <a:srgbClr val="0033CC"/>
    <a:srgbClr val="996633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3445" autoAdjust="0"/>
  </p:normalViewPr>
  <p:slideViewPr>
    <p:cSldViewPr snapToGrid="0">
      <p:cViewPr varScale="1">
        <p:scale>
          <a:sx n="108" d="100"/>
          <a:sy n="108" d="100"/>
        </p:scale>
        <p:origin x="171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6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1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49D93-393E-4D4D-9DE1-F1BB84BB9198}" type="datetimeFigureOut">
              <a:rPr lang="en-US" smtClean="0"/>
              <a:pPr/>
              <a:t>12/29/2021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750D0-591B-4654-99F7-1064A60D94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68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en-US" dirty="0" smtClean="0">
              <a:latin typeface="Times New Roman" pitchFamily="18" charset="0"/>
            </a:endParaRP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1pPr>
            <a:lvl2pPr marL="711157" indent="-273521" eaLnBrk="0" hangingPunct="0"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2pPr>
            <a:lvl3pPr marL="1094088" indent="-218818" eaLnBrk="0" hangingPunct="0"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3pPr>
            <a:lvl4pPr marL="1531722" indent="-218818" eaLnBrk="0" hangingPunct="0"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4pPr>
            <a:lvl5pPr marL="1969358" indent="-218818" eaLnBrk="0" hangingPunct="0"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5pPr>
            <a:lvl6pPr marL="2406993" indent="-21881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6pPr>
            <a:lvl7pPr marL="2844628" indent="-21881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7pPr>
            <a:lvl8pPr marL="3282263" indent="-21881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8pPr>
            <a:lvl9pPr marL="3719897" indent="-21881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9pPr>
          </a:lstStyle>
          <a:p>
            <a:pPr eaLnBrk="1" hangingPunct="1"/>
            <a:fld id="{111C832A-9F71-49E5-B1F8-46F9DD3390EE}" type="slidenum">
              <a:rPr lang="he-IL" alt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en-US" altLang="en-US" sz="12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209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750D0-591B-4654-99F7-1064A60D94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18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750D0-591B-4654-99F7-1064A60D94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488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750D0-591B-4654-99F7-1064A60D947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44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750D0-591B-4654-99F7-1064A60D947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06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750D0-591B-4654-99F7-1064A60D947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43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כ"ה/טבת/תשפ"ב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כ"ה/טבת/תשפ"ב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כ"ה/טבת/תשפ"ב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כ"ה/טבת/תשפ"ב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כ"ה/טבת/תשפ"ב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כ"ה/טבת/תשפ"ב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כ"ה/טבת/תשפ"ב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כ"ה/טבת/תשפ"ב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כ"ה/טבת/תשפ"ב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כ"ה/טבת/תשפ"ב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כ"ה/טבת/תשפ"ב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4DAC1-EA1D-499E-8FAF-5DC6015DFDB4}" type="datetimeFigureOut">
              <a:rPr lang="he-IL" smtClean="0"/>
              <a:pPr/>
              <a:t>כ"ה/טבת/תשפ"ב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610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410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10.png"/><Relationship Id="rId7" Type="http://schemas.openxmlformats.org/officeDocument/2006/relationships/image" Target="../media/image23.png"/><Relationship Id="rId2" Type="http://schemas.openxmlformats.org/officeDocument/2006/relationships/image" Target="../media/image18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33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tags" Target="../tags/tag4.xml"/><Relationship Id="rId16" Type="http://schemas.openxmlformats.org/officeDocument/2006/relationships/image" Target="../media/image36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27.png"/><Relationship Id="rId5" Type="http://schemas.openxmlformats.org/officeDocument/2006/relationships/tags" Target="../tags/tag7.xml"/><Relationship Id="rId15" Type="http://schemas.openxmlformats.org/officeDocument/2006/relationships/image" Target="../media/image35.png"/><Relationship Id="rId10" Type="http://schemas.openxmlformats.org/officeDocument/2006/relationships/image" Target="../media/image26.png"/><Relationship Id="rId4" Type="http://schemas.openxmlformats.org/officeDocument/2006/relationships/tags" Target="../tags/tag6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13.xml"/><Relationship Id="rId7" Type="http://schemas.openxmlformats.org/officeDocument/2006/relationships/image" Target="../media/image38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42.png"/><Relationship Id="rId5" Type="http://schemas.openxmlformats.org/officeDocument/2006/relationships/tags" Target="../tags/tag15.xml"/><Relationship Id="rId10" Type="http://schemas.openxmlformats.org/officeDocument/2006/relationships/image" Target="../media/image41.png"/><Relationship Id="rId4" Type="http://schemas.openxmlformats.org/officeDocument/2006/relationships/tags" Target="../tags/tag14.xml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45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45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44.png"/><Relationship Id="rId5" Type="http://schemas.openxmlformats.org/officeDocument/2006/relationships/image" Target="../media/image46.png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49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0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0.png"/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5" Type="http://schemas.openxmlformats.org/officeDocument/2006/relationships/image" Target="../media/image73.png"/><Relationship Id="rId4" Type="http://schemas.openxmlformats.org/officeDocument/2006/relationships/image" Target="../media/image69.png"/><Relationship Id="rId1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6.png"/><Relationship Id="rId26" Type="http://schemas.openxmlformats.org/officeDocument/2006/relationships/image" Target="../media/image89.png"/><Relationship Id="rId21" Type="http://schemas.openxmlformats.org/officeDocument/2006/relationships/image" Target="../media/image83.png"/><Relationship Id="rId34" Type="http://schemas.openxmlformats.org/officeDocument/2006/relationships/image" Target="../media/image97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2" Type="http://schemas.openxmlformats.org/officeDocument/2006/relationships/image" Target="../media/image800.png"/><Relationship Id="rId20" Type="http://schemas.openxmlformats.org/officeDocument/2006/relationships/image" Target="../media/image82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23" Type="http://schemas.openxmlformats.org/officeDocument/2006/relationships/image" Target="../media/image85.png"/><Relationship Id="rId28" Type="http://schemas.openxmlformats.org/officeDocument/2006/relationships/image" Target="../media/image91.png"/><Relationship Id="rId19" Type="http://schemas.openxmlformats.org/officeDocument/2006/relationships/image" Target="../media/image81.png"/><Relationship Id="rId31" Type="http://schemas.openxmlformats.org/officeDocument/2006/relationships/image" Target="../media/image94.png"/><Relationship Id="rId22" Type="http://schemas.openxmlformats.org/officeDocument/2006/relationships/image" Target="../media/image84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83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82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5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4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74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3.png"/><Relationship Id="rId2" Type="http://schemas.openxmlformats.org/officeDocument/2006/relationships/image" Target="../media/image1020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76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20.png"/><Relationship Id="rId5" Type="http://schemas.openxmlformats.org/officeDocument/2006/relationships/image" Target="../media/image117.png"/><Relationship Id="rId4" Type="http://schemas.openxmlformats.org/officeDocument/2006/relationships/image" Target="../media/image9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960.png"/><Relationship Id="rId5" Type="http://schemas.openxmlformats.org/officeDocument/2006/relationships/image" Target="../media/image117.png"/><Relationship Id="rId4" Type="http://schemas.openxmlformats.org/officeDocument/2006/relationships/image" Target="../media/image1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28.png"/><Relationship Id="rId4" Type="http://schemas.openxmlformats.org/officeDocument/2006/relationships/image" Target="../media/image9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image" Target="../media/image143.png"/><Relationship Id="rId18" Type="http://schemas.openxmlformats.org/officeDocument/2006/relationships/image" Target="../media/image148.png"/><Relationship Id="rId3" Type="http://schemas.openxmlformats.org/officeDocument/2006/relationships/tags" Target="../tags/tag34.xml"/><Relationship Id="rId21" Type="http://schemas.openxmlformats.org/officeDocument/2006/relationships/image" Target="../media/image1212.png"/><Relationship Id="rId7" Type="http://schemas.openxmlformats.org/officeDocument/2006/relationships/tags" Target="../tags/tag38.xml"/><Relationship Id="rId12" Type="http://schemas.openxmlformats.org/officeDocument/2006/relationships/image" Target="../media/image142.png"/><Relationship Id="rId17" Type="http://schemas.openxmlformats.org/officeDocument/2006/relationships/image" Target="../media/image147.png"/><Relationship Id="rId2" Type="http://schemas.openxmlformats.org/officeDocument/2006/relationships/tags" Target="../tags/tag33.xml"/><Relationship Id="rId16" Type="http://schemas.openxmlformats.org/officeDocument/2006/relationships/image" Target="../media/image146.png"/><Relationship Id="rId20" Type="http://schemas.openxmlformats.org/officeDocument/2006/relationships/image" Target="../media/image1200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139.png"/><Relationship Id="rId5" Type="http://schemas.openxmlformats.org/officeDocument/2006/relationships/tags" Target="../tags/tag36.xml"/><Relationship Id="rId15" Type="http://schemas.openxmlformats.org/officeDocument/2006/relationships/image" Target="../media/image145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149.png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1.png"/><Relationship Id="rId2" Type="http://schemas.openxmlformats.org/officeDocument/2006/relationships/image" Target="../media/image125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2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0.png"/><Relationship Id="rId4" Type="http://schemas.openxmlformats.org/officeDocument/2006/relationships/image" Target="../media/image12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3" Type="http://schemas.openxmlformats.org/officeDocument/2006/relationships/image" Target="../media/image163.png"/><Relationship Id="rId7" Type="http://schemas.openxmlformats.org/officeDocument/2006/relationships/image" Target="../media/image1630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" Type="http://schemas.openxmlformats.org/officeDocument/2006/relationships/image" Target="../media/image1580.png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0.png"/><Relationship Id="rId11" Type="http://schemas.openxmlformats.org/officeDocument/2006/relationships/image" Target="../media/image167.png"/><Relationship Id="rId5" Type="http://schemas.openxmlformats.org/officeDocument/2006/relationships/image" Target="../media/image1611.png"/><Relationship Id="rId15" Type="http://schemas.openxmlformats.org/officeDocument/2006/relationships/image" Target="../media/image171.png"/><Relationship Id="rId23" Type="http://schemas.openxmlformats.org/officeDocument/2006/relationships/image" Target="../media/image179.png"/><Relationship Id="rId10" Type="http://schemas.openxmlformats.org/officeDocument/2006/relationships/image" Target="../media/image166.png"/><Relationship Id="rId19" Type="http://schemas.openxmlformats.org/officeDocument/2006/relationships/image" Target="../media/image175.png"/><Relationship Id="rId4" Type="http://schemas.openxmlformats.org/officeDocument/2006/relationships/image" Target="../media/image160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78.png"/><Relationship Id="rId3" Type="http://schemas.openxmlformats.org/officeDocument/2006/relationships/image" Target="../media/image1780.png"/><Relationship Id="rId7" Type="http://schemas.openxmlformats.org/officeDocument/2006/relationships/image" Target="../media/image182.png"/><Relationship Id="rId12" Type="http://schemas.openxmlformats.org/officeDocument/2006/relationships/image" Target="../media/image177.png"/><Relationship Id="rId2" Type="http://schemas.openxmlformats.org/officeDocument/2006/relationships/image" Target="../media/image17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0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0.png"/><Relationship Id="rId18" Type="http://schemas.openxmlformats.org/officeDocument/2006/relationships/image" Target="../media/image196.png"/><Relationship Id="rId26" Type="http://schemas.openxmlformats.org/officeDocument/2006/relationships/image" Target="../media/image205.png"/><Relationship Id="rId3" Type="http://schemas.openxmlformats.org/officeDocument/2006/relationships/image" Target="../media/image187.png"/><Relationship Id="rId21" Type="http://schemas.openxmlformats.org/officeDocument/2006/relationships/image" Target="../media/image199.png"/><Relationship Id="rId7" Type="http://schemas.openxmlformats.org/officeDocument/2006/relationships/image" Target="../media/image194.png"/><Relationship Id="rId17" Type="http://schemas.openxmlformats.org/officeDocument/2006/relationships/image" Target="../media/image195.png"/><Relationship Id="rId25" Type="http://schemas.openxmlformats.org/officeDocument/2006/relationships/image" Target="../media/image20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3.png"/><Relationship Id="rId20" Type="http://schemas.openxmlformats.org/officeDocument/2006/relationships/image" Target="../media/image198.png"/><Relationship Id="rId29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24" Type="http://schemas.openxmlformats.org/officeDocument/2006/relationships/image" Target="../media/image203.png"/><Relationship Id="rId5" Type="http://schemas.openxmlformats.org/officeDocument/2006/relationships/image" Target="../media/image192.png"/><Relationship Id="rId15" Type="http://schemas.openxmlformats.org/officeDocument/2006/relationships/image" Target="../media/image191.png"/><Relationship Id="rId23" Type="http://schemas.openxmlformats.org/officeDocument/2006/relationships/image" Target="../media/image202.png"/><Relationship Id="rId28" Type="http://schemas.openxmlformats.org/officeDocument/2006/relationships/image" Target="../media/image207.png"/><Relationship Id="rId19" Type="http://schemas.openxmlformats.org/officeDocument/2006/relationships/image" Target="../media/image197.png"/><Relationship Id="rId4" Type="http://schemas.openxmlformats.org/officeDocument/2006/relationships/image" Target="../media/image188.png"/><Relationship Id="rId14" Type="http://schemas.openxmlformats.org/officeDocument/2006/relationships/image" Target="../media/image190.png"/><Relationship Id="rId22" Type="http://schemas.openxmlformats.org/officeDocument/2006/relationships/image" Target="../media/image201.png"/><Relationship Id="rId27" Type="http://schemas.openxmlformats.org/officeDocument/2006/relationships/image" Target="../media/image206.png"/><Relationship Id="rId30" Type="http://schemas.openxmlformats.org/officeDocument/2006/relationships/image" Target="../media/image20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0.png"/><Relationship Id="rId13" Type="http://schemas.openxmlformats.org/officeDocument/2006/relationships/image" Target="../media/image221.png"/><Relationship Id="rId3" Type="http://schemas.openxmlformats.org/officeDocument/2006/relationships/image" Target="../media/image1890.png"/><Relationship Id="rId7" Type="http://schemas.openxmlformats.org/officeDocument/2006/relationships/image" Target="../media/image1940.png"/><Relationship Id="rId12" Type="http://schemas.openxmlformats.org/officeDocument/2006/relationships/image" Target="../media/image2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0.png"/><Relationship Id="rId11" Type="http://schemas.openxmlformats.org/officeDocument/2006/relationships/image" Target="../media/image220.png"/><Relationship Id="rId5" Type="http://schemas.openxmlformats.org/officeDocument/2006/relationships/image" Target="../media/image1911.png"/><Relationship Id="rId10" Type="http://schemas.openxmlformats.org/officeDocument/2006/relationships/image" Target="../media/image219.png"/><Relationship Id="rId4" Type="http://schemas.openxmlformats.org/officeDocument/2006/relationships/image" Target="../media/image1900.png"/><Relationship Id="rId9" Type="http://schemas.openxmlformats.org/officeDocument/2006/relationships/image" Target="../media/image2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0.png"/><Relationship Id="rId3" Type="http://schemas.openxmlformats.org/officeDocument/2006/relationships/image" Target="../media/image2060.png"/><Relationship Id="rId7" Type="http://schemas.openxmlformats.org/officeDocument/2006/relationships/image" Target="../media/image224.png"/><Relationship Id="rId2" Type="http://schemas.openxmlformats.org/officeDocument/2006/relationships/image" Target="../media/image20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140.png"/><Relationship Id="rId5" Type="http://schemas.openxmlformats.org/officeDocument/2006/relationships/image" Target="../media/image2080.png"/><Relationship Id="rId10" Type="http://schemas.openxmlformats.org/officeDocument/2006/relationships/image" Target="../media/image230.png"/><Relationship Id="rId4" Type="http://schemas.openxmlformats.org/officeDocument/2006/relationships/image" Target="../media/image2070.png"/><Relationship Id="rId9" Type="http://schemas.openxmlformats.org/officeDocument/2006/relationships/image" Target="../media/image21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1.png"/><Relationship Id="rId13" Type="http://schemas.openxmlformats.org/officeDocument/2006/relationships/image" Target="../media/image1751.png"/><Relationship Id="rId18" Type="http://schemas.openxmlformats.org/officeDocument/2006/relationships/image" Target="../media/image237.png"/><Relationship Id="rId26" Type="http://schemas.openxmlformats.org/officeDocument/2006/relationships/image" Target="../media/image240.png"/><Relationship Id="rId3" Type="http://schemas.openxmlformats.org/officeDocument/2006/relationships/image" Target="../media/image1490.png"/><Relationship Id="rId21" Type="http://schemas.openxmlformats.org/officeDocument/2006/relationships/image" Target="../media/image1831.png"/><Relationship Id="rId7" Type="http://schemas.openxmlformats.org/officeDocument/2006/relationships/image" Target="../media/image1691.png"/><Relationship Id="rId12" Type="http://schemas.openxmlformats.org/officeDocument/2006/relationships/image" Target="../media/image1741.png"/><Relationship Id="rId17" Type="http://schemas.openxmlformats.org/officeDocument/2006/relationships/image" Target="../media/image236.png"/><Relationship Id="rId25" Type="http://schemas.openxmlformats.org/officeDocument/2006/relationships/image" Target="../media/image239.png"/><Relationship Id="rId2" Type="http://schemas.openxmlformats.org/officeDocument/2006/relationships/image" Target="../media/image1480.png"/><Relationship Id="rId16" Type="http://schemas.openxmlformats.org/officeDocument/2006/relationships/image" Target="../media/image235.png"/><Relationship Id="rId20" Type="http://schemas.openxmlformats.org/officeDocument/2006/relationships/image" Target="../media/image18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11" Type="http://schemas.openxmlformats.org/officeDocument/2006/relationships/image" Target="../media/image1731.png"/><Relationship Id="rId24" Type="http://schemas.openxmlformats.org/officeDocument/2006/relationships/image" Target="../media/image238.png"/><Relationship Id="rId5" Type="http://schemas.openxmlformats.org/officeDocument/2006/relationships/image" Target="../media/image1510.png"/><Relationship Id="rId15" Type="http://schemas.openxmlformats.org/officeDocument/2006/relationships/image" Target="../media/image1771.png"/><Relationship Id="rId23" Type="http://schemas.openxmlformats.org/officeDocument/2006/relationships/image" Target="../media/image1851.png"/><Relationship Id="rId10" Type="http://schemas.openxmlformats.org/officeDocument/2006/relationships/image" Target="../media/image1721.png"/><Relationship Id="rId19" Type="http://schemas.openxmlformats.org/officeDocument/2006/relationships/image" Target="../media/image1812.png"/><Relationship Id="rId4" Type="http://schemas.openxmlformats.org/officeDocument/2006/relationships/image" Target="../media/image1500.png"/><Relationship Id="rId9" Type="http://schemas.openxmlformats.org/officeDocument/2006/relationships/image" Target="../media/image1711.png"/><Relationship Id="rId14" Type="http://schemas.openxmlformats.org/officeDocument/2006/relationships/image" Target="../media/image1761.png"/><Relationship Id="rId22" Type="http://schemas.openxmlformats.org/officeDocument/2006/relationships/image" Target="../media/image184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0.png"/><Relationship Id="rId2" Type="http://schemas.openxmlformats.org/officeDocument/2006/relationships/image" Target="../media/image26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1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7.png"/><Relationship Id="rId3" Type="http://schemas.openxmlformats.org/officeDocument/2006/relationships/image" Target="../media/image268.png"/><Relationship Id="rId7" Type="http://schemas.openxmlformats.org/officeDocument/2006/relationships/image" Target="../media/image271.png"/><Relationship Id="rId12" Type="http://schemas.openxmlformats.org/officeDocument/2006/relationships/image" Target="../media/image276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0.png"/><Relationship Id="rId11" Type="http://schemas.openxmlformats.org/officeDocument/2006/relationships/image" Target="../media/image275.png"/><Relationship Id="rId5" Type="http://schemas.openxmlformats.org/officeDocument/2006/relationships/image" Target="../media/image270.png"/><Relationship Id="rId10" Type="http://schemas.openxmlformats.org/officeDocument/2006/relationships/image" Target="../media/image274.png"/><Relationship Id="rId4" Type="http://schemas.openxmlformats.org/officeDocument/2006/relationships/image" Target="../media/image269.png"/><Relationship Id="rId9" Type="http://schemas.openxmlformats.org/officeDocument/2006/relationships/image" Target="../media/image27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0.png"/><Relationship Id="rId3" Type="http://schemas.openxmlformats.org/officeDocument/2006/relationships/image" Target="../media/image2730.png"/><Relationship Id="rId7" Type="http://schemas.openxmlformats.org/officeDocument/2006/relationships/image" Target="../media/image2770.png"/><Relationship Id="rId12" Type="http://schemas.openxmlformats.org/officeDocument/2006/relationships/image" Target="../media/image282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60.png"/><Relationship Id="rId11" Type="http://schemas.openxmlformats.org/officeDocument/2006/relationships/image" Target="../media/image281.png"/><Relationship Id="rId5" Type="http://schemas.openxmlformats.org/officeDocument/2006/relationships/image" Target="../media/image2750.png"/><Relationship Id="rId10" Type="http://schemas.openxmlformats.org/officeDocument/2006/relationships/image" Target="../media/image280.png"/><Relationship Id="rId4" Type="http://schemas.openxmlformats.org/officeDocument/2006/relationships/image" Target="../media/image2740.png"/><Relationship Id="rId9" Type="http://schemas.openxmlformats.org/officeDocument/2006/relationships/image" Target="../media/image27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26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10" Type="http://schemas.openxmlformats.org/officeDocument/2006/relationships/image" Target="../media/image290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11" Type="http://schemas.openxmlformats.org/officeDocument/2006/relationships/image" Target="../media/image300.png"/><Relationship Id="rId5" Type="http://schemas.openxmlformats.org/officeDocument/2006/relationships/image" Target="../media/image294.png"/><Relationship Id="rId10" Type="http://schemas.openxmlformats.org/officeDocument/2006/relationships/image" Target="../media/image299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13" Type="http://schemas.openxmlformats.org/officeDocument/2006/relationships/image" Target="../media/image320.png"/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12" Type="http://schemas.openxmlformats.org/officeDocument/2006/relationships/image" Target="../media/image319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3.png"/><Relationship Id="rId11" Type="http://schemas.openxmlformats.org/officeDocument/2006/relationships/image" Target="../media/image318.png"/><Relationship Id="rId5" Type="http://schemas.openxmlformats.org/officeDocument/2006/relationships/image" Target="../media/image312.png"/><Relationship Id="rId10" Type="http://schemas.openxmlformats.org/officeDocument/2006/relationships/image" Target="../media/image317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0.png"/><Relationship Id="rId7" Type="http://schemas.openxmlformats.org/officeDocument/2006/relationships/image" Target="../media/image329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331.png"/><Relationship Id="rId7" Type="http://schemas.openxmlformats.org/officeDocument/2006/relationships/image" Target="../media/image335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350.png"/><Relationship Id="rId7" Type="http://schemas.openxmlformats.org/officeDocument/2006/relationships/image" Target="../media/image339.png"/><Relationship Id="rId12" Type="http://schemas.openxmlformats.org/officeDocument/2006/relationships/image" Target="../media/image344.png"/><Relationship Id="rId2" Type="http://schemas.openxmlformats.org/officeDocument/2006/relationships/image" Target="../media/image33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8.png"/><Relationship Id="rId11" Type="http://schemas.openxmlformats.org/officeDocument/2006/relationships/image" Target="../media/image343.png"/><Relationship Id="rId5" Type="http://schemas.openxmlformats.org/officeDocument/2006/relationships/image" Target="../media/image3370.png"/><Relationship Id="rId10" Type="http://schemas.openxmlformats.org/officeDocument/2006/relationships/image" Target="../media/image342.png"/><Relationship Id="rId4" Type="http://schemas.openxmlformats.org/officeDocument/2006/relationships/image" Target="../media/image3360.png"/><Relationship Id="rId9" Type="http://schemas.openxmlformats.org/officeDocument/2006/relationships/image" Target="../media/image34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18" Type="http://schemas.openxmlformats.org/officeDocument/2006/relationships/image" Target="../media/image361.png"/><Relationship Id="rId3" Type="http://schemas.openxmlformats.org/officeDocument/2006/relationships/image" Target="../media/image346.png"/><Relationship Id="rId21" Type="http://schemas.openxmlformats.org/officeDocument/2006/relationships/image" Target="../media/image364.png"/><Relationship Id="rId7" Type="http://schemas.openxmlformats.org/officeDocument/2006/relationships/image" Target="../media/image350.png"/><Relationship Id="rId12" Type="http://schemas.openxmlformats.org/officeDocument/2006/relationships/image" Target="../media/image355.png"/><Relationship Id="rId17" Type="http://schemas.openxmlformats.org/officeDocument/2006/relationships/image" Target="../media/image360.png"/><Relationship Id="rId2" Type="http://schemas.openxmlformats.org/officeDocument/2006/relationships/image" Target="../media/image345.png"/><Relationship Id="rId16" Type="http://schemas.openxmlformats.org/officeDocument/2006/relationships/image" Target="../media/image359.png"/><Relationship Id="rId20" Type="http://schemas.openxmlformats.org/officeDocument/2006/relationships/image" Target="../media/image3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5" Type="http://schemas.openxmlformats.org/officeDocument/2006/relationships/image" Target="../media/image348.png"/><Relationship Id="rId15" Type="http://schemas.openxmlformats.org/officeDocument/2006/relationships/image" Target="../media/image358.png"/><Relationship Id="rId10" Type="http://schemas.openxmlformats.org/officeDocument/2006/relationships/image" Target="../media/image353.png"/><Relationship Id="rId19" Type="http://schemas.openxmlformats.org/officeDocument/2006/relationships/image" Target="../media/image362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376.png"/><Relationship Id="rId18" Type="http://schemas.openxmlformats.org/officeDocument/2006/relationships/image" Target="../media/image381.png"/><Relationship Id="rId3" Type="http://schemas.openxmlformats.org/officeDocument/2006/relationships/image" Target="../media/image366.png"/><Relationship Id="rId21" Type="http://schemas.openxmlformats.org/officeDocument/2006/relationships/image" Target="../media/image384.png"/><Relationship Id="rId7" Type="http://schemas.openxmlformats.org/officeDocument/2006/relationships/image" Target="../media/image370.png"/><Relationship Id="rId12" Type="http://schemas.openxmlformats.org/officeDocument/2006/relationships/image" Target="../media/image375.png"/><Relationship Id="rId17" Type="http://schemas.openxmlformats.org/officeDocument/2006/relationships/image" Target="../media/image380.png"/><Relationship Id="rId2" Type="http://schemas.openxmlformats.org/officeDocument/2006/relationships/image" Target="../media/image365.png"/><Relationship Id="rId16" Type="http://schemas.openxmlformats.org/officeDocument/2006/relationships/image" Target="../media/image379.png"/><Relationship Id="rId20" Type="http://schemas.openxmlformats.org/officeDocument/2006/relationships/image" Target="../media/image3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9.png"/><Relationship Id="rId11" Type="http://schemas.openxmlformats.org/officeDocument/2006/relationships/image" Target="../media/image374.png"/><Relationship Id="rId5" Type="http://schemas.openxmlformats.org/officeDocument/2006/relationships/image" Target="../media/image368.png"/><Relationship Id="rId15" Type="http://schemas.openxmlformats.org/officeDocument/2006/relationships/image" Target="../media/image378.png"/><Relationship Id="rId10" Type="http://schemas.openxmlformats.org/officeDocument/2006/relationships/image" Target="../media/image373.png"/><Relationship Id="rId19" Type="http://schemas.openxmlformats.org/officeDocument/2006/relationships/image" Target="../media/image382.png"/><Relationship Id="rId4" Type="http://schemas.openxmlformats.org/officeDocument/2006/relationships/image" Target="../media/image367.png"/><Relationship Id="rId9" Type="http://schemas.openxmlformats.org/officeDocument/2006/relationships/image" Target="../media/image372.png"/><Relationship Id="rId14" Type="http://schemas.openxmlformats.org/officeDocument/2006/relationships/image" Target="../media/image377.png"/><Relationship Id="rId22" Type="http://schemas.openxmlformats.org/officeDocument/2006/relationships/image" Target="../media/image38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397.png"/><Relationship Id="rId3" Type="http://schemas.openxmlformats.org/officeDocument/2006/relationships/image" Target="../media/image38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5" Type="http://schemas.openxmlformats.org/officeDocument/2006/relationships/image" Target="../media/image389.png"/><Relationship Id="rId10" Type="http://schemas.openxmlformats.org/officeDocument/2006/relationships/image" Target="../media/image394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39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13" Type="http://schemas.openxmlformats.org/officeDocument/2006/relationships/image" Target="../media/image404.png"/><Relationship Id="rId3" Type="http://schemas.openxmlformats.org/officeDocument/2006/relationships/image" Target="../media/image3350.png"/><Relationship Id="rId7" Type="http://schemas.openxmlformats.org/officeDocument/2006/relationships/image" Target="../media/image339.png"/><Relationship Id="rId12" Type="http://schemas.openxmlformats.org/officeDocument/2006/relationships/image" Target="../media/image403.png"/><Relationship Id="rId17" Type="http://schemas.openxmlformats.org/officeDocument/2006/relationships/image" Target="../media/image408.png"/><Relationship Id="rId2" Type="http://schemas.openxmlformats.org/officeDocument/2006/relationships/image" Target="../media/image3340.png"/><Relationship Id="rId16" Type="http://schemas.openxmlformats.org/officeDocument/2006/relationships/image" Target="../media/image4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8.png"/><Relationship Id="rId11" Type="http://schemas.openxmlformats.org/officeDocument/2006/relationships/image" Target="../media/image402.png"/><Relationship Id="rId5" Type="http://schemas.openxmlformats.org/officeDocument/2006/relationships/image" Target="../media/image3370.png"/><Relationship Id="rId15" Type="http://schemas.openxmlformats.org/officeDocument/2006/relationships/image" Target="../media/image406.png"/><Relationship Id="rId10" Type="http://schemas.openxmlformats.org/officeDocument/2006/relationships/image" Target="../media/image401.png"/><Relationship Id="rId4" Type="http://schemas.openxmlformats.org/officeDocument/2006/relationships/image" Target="../media/image3360.png"/><Relationship Id="rId9" Type="http://schemas.openxmlformats.org/officeDocument/2006/relationships/image" Target="../media/image400.png"/><Relationship Id="rId14" Type="http://schemas.openxmlformats.org/officeDocument/2006/relationships/image" Target="../media/image40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3" Type="http://schemas.openxmlformats.org/officeDocument/2006/relationships/image" Target="../media/image410.png"/><Relationship Id="rId7" Type="http://schemas.openxmlformats.org/officeDocument/2006/relationships/image" Target="../media/image414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3.png"/><Relationship Id="rId5" Type="http://schemas.openxmlformats.org/officeDocument/2006/relationships/image" Target="../media/image412.png"/><Relationship Id="rId10" Type="http://schemas.openxmlformats.org/officeDocument/2006/relationships/image" Target="../media/image417.png"/><Relationship Id="rId4" Type="http://schemas.openxmlformats.org/officeDocument/2006/relationships/image" Target="../media/image411.png"/><Relationship Id="rId9" Type="http://schemas.openxmlformats.org/officeDocument/2006/relationships/image" Target="../media/image4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3" Type="http://schemas.openxmlformats.org/officeDocument/2006/relationships/image" Target="../media/image419.png"/><Relationship Id="rId7" Type="http://schemas.openxmlformats.org/officeDocument/2006/relationships/image" Target="../media/image423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2.png"/><Relationship Id="rId5" Type="http://schemas.openxmlformats.org/officeDocument/2006/relationships/image" Target="../media/image421.png"/><Relationship Id="rId10" Type="http://schemas.openxmlformats.org/officeDocument/2006/relationships/image" Target="../media/image426.png"/><Relationship Id="rId4" Type="http://schemas.openxmlformats.org/officeDocument/2006/relationships/image" Target="../media/image420.png"/><Relationship Id="rId9" Type="http://schemas.openxmlformats.org/officeDocument/2006/relationships/image" Target="../media/image42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3" Type="http://schemas.openxmlformats.org/officeDocument/2006/relationships/image" Target="../media/image4270.png"/><Relationship Id="rId7" Type="http://schemas.openxmlformats.org/officeDocument/2006/relationships/image" Target="../media/image431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4" Type="http://schemas.openxmlformats.org/officeDocument/2006/relationships/image" Target="../media/image42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3" Type="http://schemas.openxmlformats.org/officeDocument/2006/relationships/image" Target="../media/image434.png"/><Relationship Id="rId7" Type="http://schemas.openxmlformats.org/officeDocument/2006/relationships/image" Target="../media/image438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11" Type="http://schemas.openxmlformats.org/officeDocument/2006/relationships/image" Target="../media/image442.png"/><Relationship Id="rId5" Type="http://schemas.openxmlformats.org/officeDocument/2006/relationships/image" Target="../media/image436.png"/><Relationship Id="rId10" Type="http://schemas.openxmlformats.org/officeDocument/2006/relationships/image" Target="../media/image441.png"/><Relationship Id="rId4" Type="http://schemas.openxmlformats.org/officeDocument/2006/relationships/image" Target="../media/image435.png"/><Relationship Id="rId9" Type="http://schemas.openxmlformats.org/officeDocument/2006/relationships/image" Target="../media/image44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13" Type="http://schemas.openxmlformats.org/officeDocument/2006/relationships/image" Target="../media/image454.png"/><Relationship Id="rId18" Type="http://schemas.openxmlformats.org/officeDocument/2006/relationships/image" Target="../media/image459.png"/><Relationship Id="rId3" Type="http://schemas.openxmlformats.org/officeDocument/2006/relationships/image" Target="../media/image444.png"/><Relationship Id="rId21" Type="http://schemas.openxmlformats.org/officeDocument/2006/relationships/image" Target="../media/image462.png"/><Relationship Id="rId7" Type="http://schemas.openxmlformats.org/officeDocument/2006/relationships/image" Target="../media/image448.png"/><Relationship Id="rId12" Type="http://schemas.openxmlformats.org/officeDocument/2006/relationships/image" Target="../media/image453.png"/><Relationship Id="rId17" Type="http://schemas.openxmlformats.org/officeDocument/2006/relationships/image" Target="../media/image458.png"/><Relationship Id="rId2" Type="http://schemas.openxmlformats.org/officeDocument/2006/relationships/image" Target="../media/image443.png"/><Relationship Id="rId16" Type="http://schemas.openxmlformats.org/officeDocument/2006/relationships/image" Target="../media/image457.png"/><Relationship Id="rId20" Type="http://schemas.openxmlformats.org/officeDocument/2006/relationships/image" Target="../media/image4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7.png"/><Relationship Id="rId11" Type="http://schemas.openxmlformats.org/officeDocument/2006/relationships/image" Target="../media/image452.png"/><Relationship Id="rId5" Type="http://schemas.openxmlformats.org/officeDocument/2006/relationships/image" Target="../media/image446.png"/><Relationship Id="rId15" Type="http://schemas.openxmlformats.org/officeDocument/2006/relationships/image" Target="../media/image456.png"/><Relationship Id="rId10" Type="http://schemas.openxmlformats.org/officeDocument/2006/relationships/image" Target="../media/image451.png"/><Relationship Id="rId19" Type="http://schemas.openxmlformats.org/officeDocument/2006/relationships/image" Target="../media/image460.png"/><Relationship Id="rId4" Type="http://schemas.openxmlformats.org/officeDocument/2006/relationships/image" Target="../media/image445.png"/><Relationship Id="rId9" Type="http://schemas.openxmlformats.org/officeDocument/2006/relationships/image" Target="../media/image450.png"/><Relationship Id="rId14" Type="http://schemas.openxmlformats.org/officeDocument/2006/relationships/image" Target="../media/image45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png"/><Relationship Id="rId3" Type="http://schemas.openxmlformats.org/officeDocument/2006/relationships/image" Target="../media/image4340.png"/><Relationship Id="rId7" Type="http://schemas.openxmlformats.org/officeDocument/2006/relationships/image" Target="../media/image465.png"/><Relationship Id="rId2" Type="http://schemas.openxmlformats.org/officeDocument/2006/relationships/image" Target="../media/image4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4.png"/><Relationship Id="rId5" Type="http://schemas.openxmlformats.org/officeDocument/2006/relationships/image" Target="../media/image463.png"/><Relationship Id="rId10" Type="http://schemas.openxmlformats.org/officeDocument/2006/relationships/image" Target="../media/image468.png"/><Relationship Id="rId4" Type="http://schemas.openxmlformats.org/officeDocument/2006/relationships/image" Target="../media/image4420.png"/><Relationship Id="rId9" Type="http://schemas.openxmlformats.org/officeDocument/2006/relationships/image" Target="../media/image467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3" Type="http://schemas.openxmlformats.org/officeDocument/2006/relationships/image" Target="../media/image4440.png"/><Relationship Id="rId7" Type="http://schemas.openxmlformats.org/officeDocument/2006/relationships/image" Target="../media/image4480.png"/><Relationship Id="rId2" Type="http://schemas.openxmlformats.org/officeDocument/2006/relationships/image" Target="../media/image44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70.png"/><Relationship Id="rId5" Type="http://schemas.openxmlformats.org/officeDocument/2006/relationships/image" Target="../media/image4460.png"/><Relationship Id="rId10" Type="http://schemas.openxmlformats.org/officeDocument/2006/relationships/image" Target="../media/image4510.png"/><Relationship Id="rId4" Type="http://schemas.openxmlformats.org/officeDocument/2006/relationships/image" Target="../media/image4461.png"/><Relationship Id="rId9" Type="http://schemas.openxmlformats.org/officeDocument/2006/relationships/image" Target="../media/image450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0.png"/><Relationship Id="rId7" Type="http://schemas.openxmlformats.org/officeDocument/2006/relationships/image" Target="../media/image471.png"/><Relationship Id="rId2" Type="http://schemas.openxmlformats.org/officeDocument/2006/relationships/image" Target="../media/image45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0.png"/><Relationship Id="rId5" Type="http://schemas.openxmlformats.org/officeDocument/2006/relationships/image" Target="../media/image4550.png"/><Relationship Id="rId4" Type="http://schemas.openxmlformats.org/officeDocument/2006/relationships/image" Target="../media/image454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20.png"/><Relationship Id="rId3" Type="http://schemas.openxmlformats.org/officeDocument/2006/relationships/image" Target="../media/image4570.png"/><Relationship Id="rId7" Type="http://schemas.openxmlformats.org/officeDocument/2006/relationships/image" Target="../media/image476.png"/><Relationship Id="rId12" Type="http://schemas.openxmlformats.org/officeDocument/2006/relationships/image" Target="../media/image4660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51.png"/><Relationship Id="rId11" Type="http://schemas.openxmlformats.org/officeDocument/2006/relationships/image" Target="../media/image4650.png"/><Relationship Id="rId5" Type="http://schemas.openxmlformats.org/officeDocument/2006/relationships/image" Target="../media/image4590.png"/><Relationship Id="rId10" Type="http://schemas.openxmlformats.org/officeDocument/2006/relationships/image" Target="../media/image478.png"/><Relationship Id="rId4" Type="http://schemas.openxmlformats.org/officeDocument/2006/relationships/image" Target="../media/image4580.png"/><Relationship Id="rId9" Type="http://schemas.openxmlformats.org/officeDocument/2006/relationships/image" Target="../media/image477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0.png"/><Relationship Id="rId13" Type="http://schemas.openxmlformats.org/officeDocument/2006/relationships/image" Target="../media/image4780.png"/><Relationship Id="rId3" Type="http://schemas.openxmlformats.org/officeDocument/2006/relationships/image" Target="../media/image4680.png"/><Relationship Id="rId7" Type="http://schemas.openxmlformats.org/officeDocument/2006/relationships/image" Target="../media/image480.png"/><Relationship Id="rId12" Type="http://schemas.openxmlformats.org/officeDocument/2006/relationships/image" Target="../media/image482.png"/><Relationship Id="rId2" Type="http://schemas.openxmlformats.org/officeDocument/2006/relationships/image" Target="../media/image46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9.png"/><Relationship Id="rId11" Type="http://schemas.openxmlformats.org/officeDocument/2006/relationships/image" Target="../media/image481.png"/><Relationship Id="rId5" Type="http://schemas.openxmlformats.org/officeDocument/2006/relationships/image" Target="../media/image4700.png"/><Relationship Id="rId10" Type="http://schemas.openxmlformats.org/officeDocument/2006/relationships/image" Target="../media/image4750.png"/><Relationship Id="rId4" Type="http://schemas.openxmlformats.org/officeDocument/2006/relationships/image" Target="../media/image4690.png"/><Relationship Id="rId9" Type="http://schemas.openxmlformats.org/officeDocument/2006/relationships/image" Target="../media/image47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484.png"/><Relationship Id="rId7" Type="http://schemas.openxmlformats.org/officeDocument/2006/relationships/image" Target="../media/image488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7.png"/><Relationship Id="rId5" Type="http://schemas.openxmlformats.org/officeDocument/2006/relationships/image" Target="../media/image486.png"/><Relationship Id="rId4" Type="http://schemas.openxmlformats.org/officeDocument/2006/relationships/image" Target="../media/image485.png"/><Relationship Id="rId9" Type="http://schemas.openxmlformats.org/officeDocument/2006/relationships/image" Target="../media/image49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7.png"/><Relationship Id="rId3" Type="http://schemas.openxmlformats.org/officeDocument/2006/relationships/image" Target="../media/image492.png"/><Relationship Id="rId7" Type="http://schemas.openxmlformats.org/officeDocument/2006/relationships/image" Target="../media/image496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5.png"/><Relationship Id="rId5" Type="http://schemas.openxmlformats.org/officeDocument/2006/relationships/image" Target="../media/image494.png"/><Relationship Id="rId4" Type="http://schemas.openxmlformats.org/officeDocument/2006/relationships/image" Target="../media/image493.png"/><Relationship Id="rId9" Type="http://schemas.openxmlformats.org/officeDocument/2006/relationships/image" Target="../media/image49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0.png"/><Relationship Id="rId2" Type="http://schemas.openxmlformats.org/officeDocument/2006/relationships/image" Target="../media/image47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30.png"/><Relationship Id="rId5" Type="http://schemas.openxmlformats.org/officeDocument/2006/relationships/image" Target="../media/image4820.png"/><Relationship Id="rId4" Type="http://schemas.openxmlformats.org/officeDocument/2006/relationships/image" Target="../media/image50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913362"/>
            <a:ext cx="9144000" cy="1107996"/>
          </a:xfrm>
        </p:spPr>
        <p:txBody>
          <a:bodyPr>
            <a:spAutoFit/>
          </a:bodyPr>
          <a:lstStyle/>
          <a:p>
            <a:pPr rtl="0" eaLnBrk="1" hangingPunct="1"/>
            <a:r>
              <a:rPr lang="en-US" altLang="en-US" sz="6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of Algorithms</a:t>
            </a: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0" y="4028211"/>
            <a:ext cx="91440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0" tIns="45715" rIns="91430" bIns="45715" anchor="ctr"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9pPr>
          </a:lstStyle>
          <a:p>
            <a:pPr algn="ctr" rtl="0" eaLnBrk="1" hangingPunct="1">
              <a:lnSpc>
                <a:spcPct val="150000"/>
              </a:lnSpc>
            </a:pPr>
            <a:r>
              <a:rPr lang="en-US" altLang="en-US" sz="4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Uri Zwick</a:t>
            </a:r>
          </a:p>
          <a:p>
            <a:pPr algn="ctr" rtl="0" eaLnBrk="1" hangingPunct="1">
              <a:lnSpc>
                <a:spcPct val="150000"/>
              </a:lnSpc>
            </a:pPr>
            <a:r>
              <a:rPr lang="en-US" alt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rtl="0" eaLnBrk="1" hangingPunct="1"/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May 2014</a:t>
            </a:r>
            <a:b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odified: January 1, 2018</a:t>
            </a:r>
            <a:b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Modified: November 30 – </a:t>
            </a:r>
            <a:r>
              <a:rPr lang="en-US" alt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December 29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2021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294587"/>
            <a:ext cx="9144000" cy="923320"/>
          </a:xfrm>
          <a:prstGeom prst="rect">
            <a:avLst/>
          </a:prstGeom>
          <a:noFill/>
        </p:spPr>
        <p:txBody>
          <a:bodyPr lIns="91430" tIns="45715" rIns="91430" bIns="45715">
            <a:spAutoFit/>
          </a:bodyPr>
          <a:lstStyle/>
          <a:p>
            <a:pPr algn="ctr" rtl="0">
              <a:defRPr/>
            </a:pPr>
            <a:r>
              <a:rPr lang="en-US" sz="5400" dirty="0" smtClean="0">
                <a:solidFill>
                  <a:srgbClr val="009900"/>
                </a:solidFill>
              </a:rPr>
              <a:t>Maximum </a:t>
            </a:r>
            <a:r>
              <a:rPr lang="en-US" sz="5400" dirty="0" smtClean="0">
                <a:solidFill>
                  <a:srgbClr val="0000FF"/>
                </a:solidFill>
              </a:rPr>
              <a:t>weight</a:t>
            </a:r>
            <a:r>
              <a:rPr lang="en-US" sz="5400" dirty="0" smtClean="0">
                <a:solidFill>
                  <a:srgbClr val="009900"/>
                </a:solidFill>
              </a:rPr>
              <a:t> matching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1pPr>
            <a:lvl2pPr marL="742873" indent="-28572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2pPr>
            <a:lvl3pPr marL="1142882" indent="-228577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3pPr>
            <a:lvl4pPr marL="1600034" indent="-228577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4pPr>
            <a:lvl5pPr marL="2057187" indent="-228577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5pPr>
            <a:lvl6pPr marL="2514340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6pPr>
            <a:lvl7pPr marL="2971492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7pPr>
            <a:lvl8pPr marL="3428645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8pPr>
            <a:lvl9pPr marL="3885797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9pPr>
          </a:lstStyle>
          <a:p>
            <a:pPr eaLnBrk="1" hangingPunct="1"/>
            <a:fld id="{1A258CD8-A675-4C46-B3B4-D53A5BEE1A9B}" type="slidenum">
              <a:rPr lang="he-IL" altLang="en-US" sz="14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en-US" altLang="en-US" sz="1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>
            <p:custDataLst>
              <p:tags r:id="rId1"/>
            </p:custDataLst>
          </p:nvPr>
        </p:nvSpPr>
        <p:spPr>
          <a:xfrm>
            <a:off x="0" y="7085544"/>
            <a:ext cx="9146880" cy="637754"/>
          </a:xfrm>
          <a:prstGeom prst="rect">
            <a:avLst/>
          </a:prstGeom>
          <a:noFill/>
        </p:spPr>
        <p:txBody>
          <a:bodyPr vert="horz" lIns="82945" tIns="41473" rIns="82945" bIns="41473" rtlCol="0">
            <a:spAutoFit/>
          </a:bodyPr>
          <a:lstStyle/>
          <a:p>
            <a:r>
              <a:rPr lang="en-US" smtClean="0"/>
              <a:t>TexPoint fonts used in EMF. </a:t>
            </a:r>
          </a:p>
          <a:p>
            <a:r>
              <a:rPr lang="en-US" smtClean="0"/>
              <a:t>Read the TexPoint manual before you delete this box.: </a:t>
            </a:r>
            <a:r>
              <a:rPr lang="en-US" smtClean="0">
                <a:latin typeface="CMMI10"/>
              </a:rPr>
              <a:t>A</a:t>
            </a:r>
            <a:r>
              <a:rPr lang="en-US" smtClean="0">
                <a:latin typeface="CMR10"/>
              </a:rPr>
              <a:t>A</a:t>
            </a:r>
            <a:r>
              <a:rPr lang="en-US" smtClean="0">
                <a:latin typeface="CMTI10"/>
              </a:rPr>
              <a:t>A</a:t>
            </a:r>
            <a:r>
              <a:rPr lang="en-US" smtClean="0">
                <a:latin typeface="CMSY10ORIG"/>
              </a:rPr>
              <a:t>A</a:t>
            </a:r>
            <a:r>
              <a:rPr lang="en-US" smtClean="0">
                <a:latin typeface="MSAM10"/>
              </a:rPr>
              <a:t>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6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Box 3"/>
          <p:cNvSpPr txBox="1">
            <a:spLocks noChangeArrowheads="1"/>
          </p:cNvSpPr>
          <p:nvPr/>
        </p:nvSpPr>
        <p:spPr bwMode="auto">
          <a:xfrm>
            <a:off x="-10440" y="199673"/>
            <a:ext cx="9154440" cy="110799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3600" kern="0" dirty="0" smtClean="0">
                <a:solidFill>
                  <a:srgbClr val="0033CC"/>
                </a:solidFill>
              </a:rPr>
              <a:t>Finding maximum weight </a:t>
            </a:r>
            <a:br>
              <a:rPr lang="en-US" sz="3600" kern="0" dirty="0" smtClean="0">
                <a:solidFill>
                  <a:srgbClr val="0033CC"/>
                </a:solidFill>
              </a:rPr>
            </a:br>
            <a:r>
              <a:rPr lang="en-US" sz="3600" kern="0" dirty="0" smtClean="0">
                <a:solidFill>
                  <a:srgbClr val="0033CC"/>
                </a:solidFill>
              </a:rPr>
              <a:t>augmenting paths in </a:t>
            </a:r>
            <a:r>
              <a:rPr lang="en-US" sz="3600" i="1" kern="0" dirty="0" smtClean="0">
                <a:solidFill>
                  <a:srgbClr val="00B050"/>
                </a:solidFill>
              </a:rPr>
              <a:t>bipartite</a:t>
            </a:r>
            <a:r>
              <a:rPr lang="en-US" sz="3600" kern="0" dirty="0" smtClean="0">
                <a:solidFill>
                  <a:srgbClr val="0033CC"/>
                </a:solidFill>
              </a:rPr>
              <a:t> graphs</a:t>
            </a:r>
            <a:endParaRPr kumimoji="0" lang="en-GB" sz="32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2" name="Group 88"/>
          <p:cNvGrpSpPr/>
          <p:nvPr/>
        </p:nvGrpSpPr>
        <p:grpSpPr>
          <a:xfrm>
            <a:off x="1259632" y="2529940"/>
            <a:ext cx="195840" cy="2548092"/>
            <a:chOff x="2483768" y="2276872"/>
            <a:chExt cx="195840" cy="2548092"/>
          </a:xfrm>
        </p:grpSpPr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2483768" y="2276872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2483768" y="2864935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2483768" y="3452998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2483768" y="4041061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2483768" y="4629124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" name="Group 89"/>
          <p:cNvGrpSpPr/>
          <p:nvPr/>
        </p:nvGrpSpPr>
        <p:grpSpPr>
          <a:xfrm>
            <a:off x="2987824" y="2529940"/>
            <a:ext cx="195840" cy="2548092"/>
            <a:chOff x="4283968" y="2276872"/>
            <a:chExt cx="195840" cy="254809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4283968" y="2276872"/>
              <a:ext cx="195840" cy="1958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4283968" y="2864935"/>
              <a:ext cx="195840" cy="1958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4283968" y="3452998"/>
              <a:ext cx="195840" cy="1958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4283968" y="4041061"/>
              <a:ext cx="195840" cy="19584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4283968" y="4629124"/>
              <a:ext cx="195840" cy="19584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91" name="Straight Connector 90"/>
          <p:cNvCxnSpPr>
            <a:stCxn id="80" idx="1"/>
            <a:endCxn id="73" idx="6"/>
          </p:cNvCxnSpPr>
          <p:nvPr/>
        </p:nvCxnSpPr>
        <p:spPr>
          <a:xfrm flipH="1" flipV="1">
            <a:off x="1455472" y="2627860"/>
            <a:ext cx="1561032" cy="518823"/>
          </a:xfrm>
          <a:prstGeom prst="line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78" idx="2"/>
            <a:endCxn id="74" idx="7"/>
          </p:cNvCxnSpPr>
          <p:nvPr/>
        </p:nvCxnSpPr>
        <p:spPr>
          <a:xfrm flipH="1">
            <a:off x="1426792" y="2627860"/>
            <a:ext cx="1561032" cy="518823"/>
          </a:xfrm>
          <a:prstGeom prst="line">
            <a:avLst/>
          </a:prstGeom>
          <a:ln w="508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80" idx="3"/>
            <a:endCxn id="75" idx="7"/>
          </p:cNvCxnSpPr>
          <p:nvPr/>
        </p:nvCxnSpPr>
        <p:spPr>
          <a:xfrm flipH="1">
            <a:off x="1426792" y="3285163"/>
            <a:ext cx="1589712" cy="449583"/>
          </a:xfrm>
          <a:prstGeom prst="line">
            <a:avLst/>
          </a:prstGeom>
          <a:ln w="508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82" idx="3"/>
            <a:endCxn id="77" idx="7"/>
          </p:cNvCxnSpPr>
          <p:nvPr/>
        </p:nvCxnSpPr>
        <p:spPr>
          <a:xfrm flipH="1">
            <a:off x="1426792" y="3873226"/>
            <a:ext cx="1589712" cy="1037646"/>
          </a:xfrm>
          <a:prstGeom prst="line">
            <a:avLst/>
          </a:prstGeom>
          <a:ln w="508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83" idx="1"/>
            <a:endCxn id="75" idx="5"/>
          </p:cNvCxnSpPr>
          <p:nvPr/>
        </p:nvCxnSpPr>
        <p:spPr>
          <a:xfrm flipH="1" flipV="1">
            <a:off x="1426792" y="3873226"/>
            <a:ext cx="1589712" cy="449583"/>
          </a:xfrm>
          <a:prstGeom prst="line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84" idx="2"/>
            <a:endCxn id="77" idx="6"/>
          </p:cNvCxnSpPr>
          <p:nvPr/>
        </p:nvCxnSpPr>
        <p:spPr>
          <a:xfrm flipH="1">
            <a:off x="1455472" y="4980112"/>
            <a:ext cx="1532352" cy="0"/>
          </a:xfrm>
          <a:prstGeom prst="line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82" idx="2"/>
            <a:endCxn id="76" idx="7"/>
          </p:cNvCxnSpPr>
          <p:nvPr/>
        </p:nvCxnSpPr>
        <p:spPr>
          <a:xfrm flipH="1">
            <a:off x="1426792" y="3803986"/>
            <a:ext cx="1561032" cy="518823"/>
          </a:xfrm>
          <a:prstGeom prst="line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3942184" y="1628800"/>
                <a:ext cx="4716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Direct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unmatched edges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𝑈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</m:oMath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184" y="1628800"/>
                <a:ext cx="4716016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168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868060" y="5257533"/>
                <a:ext cx="971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𝑈</m:t>
                      </m:r>
                    </m:oMath>
                  </m:oMathPara>
                </a14:m>
                <a:endParaRPr lang="en-US" sz="32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60" y="5257533"/>
                <a:ext cx="9716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/>
              <p:cNvSpPr txBox="1"/>
              <p:nvPr/>
            </p:nvSpPr>
            <p:spPr>
              <a:xfrm>
                <a:off x="2592288" y="5255411"/>
                <a:ext cx="971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𝑉</m:t>
                      </m:r>
                    </m:oMath>
                  </m:oMathPara>
                </a14:m>
                <a:endParaRPr lang="en-US" sz="32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88" y="5255411"/>
                <a:ext cx="9716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3942184" y="2172344"/>
                <a:ext cx="4716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Direct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matched edges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</m:oMath>
                </a14:m>
                <a:r>
                  <a:rPr lang="en-US" sz="24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𝑈</m:t>
                    </m:r>
                  </m:oMath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184" y="2172344"/>
                <a:ext cx="4716016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3942184" y="3628764"/>
            <a:ext cx="4716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Negate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the weights of the 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edges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in the matching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743908" y="4541640"/>
                <a:ext cx="5112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Find a </a:t>
                </a:r>
                <a:r>
                  <a:rPr lang="en-US" sz="2400" i="1" dirty="0" smtClean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shortest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path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𝑠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𝑡</m:t>
                    </m:r>
                  </m:oMath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908" y="4541640"/>
                <a:ext cx="5112568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3743908" y="5085184"/>
            <a:ext cx="5112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Such a </a:t>
            </a:r>
            <a:r>
              <a:rPr lang="en-US" sz="2400" i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shortest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path is a 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maximum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weight augmenting path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67544" y="2706153"/>
            <a:ext cx="820768" cy="1625709"/>
            <a:chOff x="467544" y="2525093"/>
            <a:chExt cx="820768" cy="1625709"/>
          </a:xfrm>
        </p:grpSpPr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467544" y="3525006"/>
              <a:ext cx="195840" cy="19584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2" name="Straight Connector 31"/>
            <p:cNvCxnSpPr>
              <a:stCxn id="73" idx="3"/>
              <a:endCxn id="30" idx="7"/>
            </p:cNvCxnSpPr>
            <p:nvPr/>
          </p:nvCxnSpPr>
          <p:spPr>
            <a:xfrm flipH="1">
              <a:off x="634704" y="2525093"/>
              <a:ext cx="653608" cy="1028593"/>
            </a:xfrm>
            <a:prstGeom prst="line">
              <a:avLst/>
            </a:prstGeom>
            <a:ln w="158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76" idx="1"/>
              <a:endCxn id="30" idx="5"/>
            </p:cNvCxnSpPr>
            <p:nvPr/>
          </p:nvCxnSpPr>
          <p:spPr>
            <a:xfrm flipH="1" flipV="1">
              <a:off x="634704" y="3692166"/>
              <a:ext cx="653608" cy="458636"/>
            </a:xfrm>
            <a:prstGeom prst="line">
              <a:avLst/>
            </a:prstGeom>
            <a:ln w="158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851920" y="2715888"/>
                <a:ext cx="48965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Add a source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𝑠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a sink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𝑡</m:t>
                    </m:r>
                  </m:oMath>
                </a14:m>
                <a:r>
                  <a:rPr lang="en-US" sz="24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br>
                  <a:rPr lang="en-US" sz="24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Connect them to </a:t>
                </a:r>
                <a:r>
                  <a:rPr lang="en-US" sz="2400" i="1" dirty="0" smtClean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unmatched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vertices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2715888"/>
                <a:ext cx="4896544" cy="830997"/>
              </a:xfrm>
              <a:prstGeom prst="rect">
                <a:avLst/>
              </a:prstGeom>
              <a:blipFill rotWithShape="0">
                <a:blip r:embed="rId7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/>
          <p:cNvGrpSpPr/>
          <p:nvPr/>
        </p:nvGrpSpPr>
        <p:grpSpPr>
          <a:xfrm>
            <a:off x="3154984" y="3702252"/>
            <a:ext cx="696936" cy="1217673"/>
            <a:chOff x="3154984" y="3521192"/>
            <a:chExt cx="696936" cy="1217673"/>
          </a:xfrm>
        </p:grpSpPr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3656080" y="3521192"/>
              <a:ext cx="195840" cy="19584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8" name="Straight Connector 37"/>
            <p:cNvCxnSpPr>
              <a:stCxn id="31" idx="4"/>
              <a:endCxn id="84" idx="7"/>
            </p:cNvCxnSpPr>
            <p:nvPr/>
          </p:nvCxnSpPr>
          <p:spPr>
            <a:xfrm flipH="1">
              <a:off x="3154984" y="3717032"/>
              <a:ext cx="599016" cy="1021833"/>
            </a:xfrm>
            <a:prstGeom prst="line">
              <a:avLst/>
            </a:prstGeom>
            <a:ln w="158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1" idx="2"/>
              <a:endCxn id="83" idx="7"/>
            </p:cNvCxnSpPr>
            <p:nvPr/>
          </p:nvCxnSpPr>
          <p:spPr>
            <a:xfrm flipH="1">
              <a:off x="3154984" y="3619112"/>
              <a:ext cx="501096" cy="531690"/>
            </a:xfrm>
            <a:prstGeom prst="line">
              <a:avLst/>
            </a:prstGeom>
            <a:ln w="158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709654" y="1657133"/>
                <a:ext cx="292918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𝐺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= (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𝑈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,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𝑉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,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𝐸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54" y="1657133"/>
                <a:ext cx="292918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951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22" grpId="0"/>
      <p:bldP spid="27" grpId="0"/>
      <p:bldP spid="28" grpId="0"/>
      <p:bldP spid="29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8"/>
          <p:cNvGrpSpPr/>
          <p:nvPr/>
        </p:nvGrpSpPr>
        <p:grpSpPr>
          <a:xfrm>
            <a:off x="1259632" y="2520887"/>
            <a:ext cx="195840" cy="2548092"/>
            <a:chOff x="2483768" y="2276872"/>
            <a:chExt cx="195840" cy="2548092"/>
          </a:xfrm>
        </p:grpSpPr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2483768" y="2276872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2483768" y="2864935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2483768" y="3452998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2483768" y="4041061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2483768" y="4629124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" name="Group 89"/>
          <p:cNvGrpSpPr/>
          <p:nvPr/>
        </p:nvGrpSpPr>
        <p:grpSpPr>
          <a:xfrm>
            <a:off x="2987824" y="2520887"/>
            <a:ext cx="195840" cy="2548092"/>
            <a:chOff x="4283968" y="2276872"/>
            <a:chExt cx="195840" cy="254809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4283968" y="2276872"/>
              <a:ext cx="195840" cy="1958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4283968" y="2864935"/>
              <a:ext cx="195840" cy="1958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4283968" y="3452998"/>
              <a:ext cx="195840" cy="1958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4283968" y="4041061"/>
              <a:ext cx="195840" cy="19584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4283968" y="4629124"/>
              <a:ext cx="195840" cy="19584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91" name="Straight Connector 90"/>
          <p:cNvCxnSpPr>
            <a:stCxn id="80" idx="1"/>
            <a:endCxn id="73" idx="6"/>
          </p:cNvCxnSpPr>
          <p:nvPr/>
        </p:nvCxnSpPr>
        <p:spPr>
          <a:xfrm flipH="1" flipV="1">
            <a:off x="1455472" y="2618807"/>
            <a:ext cx="1561032" cy="518823"/>
          </a:xfrm>
          <a:prstGeom prst="line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78" idx="2"/>
            <a:endCxn id="74" idx="7"/>
          </p:cNvCxnSpPr>
          <p:nvPr/>
        </p:nvCxnSpPr>
        <p:spPr>
          <a:xfrm flipH="1">
            <a:off x="1426792" y="2618807"/>
            <a:ext cx="1561032" cy="518823"/>
          </a:xfrm>
          <a:prstGeom prst="line">
            <a:avLst/>
          </a:prstGeom>
          <a:ln w="508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80" idx="3"/>
            <a:endCxn id="75" idx="7"/>
          </p:cNvCxnSpPr>
          <p:nvPr/>
        </p:nvCxnSpPr>
        <p:spPr>
          <a:xfrm flipH="1">
            <a:off x="1426792" y="3276110"/>
            <a:ext cx="1589712" cy="449583"/>
          </a:xfrm>
          <a:prstGeom prst="line">
            <a:avLst/>
          </a:prstGeom>
          <a:ln w="508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82" idx="3"/>
            <a:endCxn id="77" idx="7"/>
          </p:cNvCxnSpPr>
          <p:nvPr/>
        </p:nvCxnSpPr>
        <p:spPr>
          <a:xfrm flipH="1">
            <a:off x="1426792" y="3864173"/>
            <a:ext cx="1589712" cy="1037646"/>
          </a:xfrm>
          <a:prstGeom prst="line">
            <a:avLst/>
          </a:prstGeom>
          <a:ln w="508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83" idx="1"/>
            <a:endCxn id="75" idx="5"/>
          </p:cNvCxnSpPr>
          <p:nvPr/>
        </p:nvCxnSpPr>
        <p:spPr>
          <a:xfrm flipH="1" flipV="1">
            <a:off x="1426792" y="3864173"/>
            <a:ext cx="1589712" cy="449583"/>
          </a:xfrm>
          <a:prstGeom prst="line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84" idx="2"/>
            <a:endCxn id="77" idx="6"/>
          </p:cNvCxnSpPr>
          <p:nvPr/>
        </p:nvCxnSpPr>
        <p:spPr>
          <a:xfrm flipH="1">
            <a:off x="1455472" y="4971059"/>
            <a:ext cx="1532352" cy="0"/>
          </a:xfrm>
          <a:prstGeom prst="line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82" idx="2"/>
            <a:endCxn id="76" idx="7"/>
          </p:cNvCxnSpPr>
          <p:nvPr/>
        </p:nvCxnSpPr>
        <p:spPr>
          <a:xfrm flipH="1">
            <a:off x="1426792" y="3794933"/>
            <a:ext cx="1561032" cy="518823"/>
          </a:xfrm>
          <a:prstGeom prst="line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3910660" y="1700808"/>
                <a:ext cx="471601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is a maximum weight matching of size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|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|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 there are no </a:t>
                </a:r>
                <a:r>
                  <a:rPr lang="en-US" sz="2400" i="1" dirty="0" smtClean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negative cycles</a:t>
                </a:r>
                <a:endParaRPr lang="en-US" sz="2400" i="1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660" y="1700808"/>
                <a:ext cx="4716016" cy="1200329"/>
              </a:xfrm>
              <a:prstGeom prst="rect">
                <a:avLst/>
              </a:prstGeom>
              <a:blipFill rotWithShape="0">
                <a:blip r:embed="rId2"/>
                <a:stretch>
                  <a:fillRect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910660" y="3052846"/>
                <a:ext cx="47160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Can use </a:t>
                </a:r>
                <a:r>
                  <a:rPr lang="en-US" sz="2400" dirty="0" smtClean="0">
                    <a:solidFill>
                      <a:srgbClr val="663300"/>
                    </a:solidFill>
                    <a:latin typeface="Times New Roman" pitchFamily="18" charset="0"/>
                    <a:cs typeface="Times New Roman" pitchFamily="18" charset="0"/>
                  </a:rPr>
                  <a:t>Bellman-Ford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to find</a:t>
                </a:r>
                <a:b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 </a:t>
                </a:r>
                <a:r>
                  <a:rPr lang="en-US" sz="2400" i="1" dirty="0" smtClean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shortest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path 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𝑂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sz="24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𝑚𝑛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time</a:t>
                </a:r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660" y="3052846"/>
                <a:ext cx="4716016" cy="830997"/>
              </a:xfrm>
              <a:prstGeom prst="rect">
                <a:avLst/>
              </a:prstGeom>
              <a:blipFill rotWithShape="0">
                <a:blip r:embed="rId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712384" y="4648926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Slow!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712384" y="4035552"/>
                <a:ext cx="5112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Yields an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𝑂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-time algorithm</a:t>
                </a:r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384" y="4035552"/>
                <a:ext cx="5112568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/>
          <p:cNvSpPr>
            <a:spLocks noChangeAspect="1"/>
          </p:cNvSpPr>
          <p:nvPr/>
        </p:nvSpPr>
        <p:spPr>
          <a:xfrm>
            <a:off x="467544" y="3697013"/>
            <a:ext cx="195840" cy="1958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3656080" y="3693199"/>
            <a:ext cx="195840" cy="1958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Connector 31"/>
          <p:cNvCxnSpPr>
            <a:stCxn id="73" idx="3"/>
            <a:endCxn id="30" idx="7"/>
          </p:cNvCxnSpPr>
          <p:nvPr/>
        </p:nvCxnSpPr>
        <p:spPr>
          <a:xfrm flipH="1">
            <a:off x="634704" y="2688047"/>
            <a:ext cx="653608" cy="1037646"/>
          </a:xfrm>
          <a:prstGeom prst="line">
            <a:avLst/>
          </a:prstGeom>
          <a:ln w="1587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6" idx="1"/>
            <a:endCxn id="30" idx="5"/>
          </p:cNvCxnSpPr>
          <p:nvPr/>
        </p:nvCxnSpPr>
        <p:spPr>
          <a:xfrm flipH="1" flipV="1">
            <a:off x="634704" y="3864173"/>
            <a:ext cx="653608" cy="449583"/>
          </a:xfrm>
          <a:prstGeom prst="line">
            <a:avLst/>
          </a:prstGeom>
          <a:ln w="1587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84" idx="7"/>
          </p:cNvCxnSpPr>
          <p:nvPr/>
        </p:nvCxnSpPr>
        <p:spPr>
          <a:xfrm flipH="1">
            <a:off x="3154984" y="3889039"/>
            <a:ext cx="599016" cy="1012780"/>
          </a:xfrm>
          <a:prstGeom prst="line">
            <a:avLst/>
          </a:prstGeom>
          <a:ln w="1587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1" idx="2"/>
            <a:endCxn id="83" idx="7"/>
          </p:cNvCxnSpPr>
          <p:nvPr/>
        </p:nvCxnSpPr>
        <p:spPr>
          <a:xfrm flipH="1">
            <a:off x="3154984" y="3791119"/>
            <a:ext cx="501096" cy="522637"/>
          </a:xfrm>
          <a:prstGeom prst="line">
            <a:avLst/>
          </a:prstGeom>
          <a:ln w="1587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-10440" y="199673"/>
            <a:ext cx="9154440" cy="110799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3600" kern="0" dirty="0" smtClean="0">
                <a:solidFill>
                  <a:srgbClr val="0033CC"/>
                </a:solidFill>
              </a:rPr>
              <a:t>Finding maximum weight </a:t>
            </a:r>
            <a:br>
              <a:rPr lang="en-US" sz="3600" kern="0" dirty="0" smtClean="0">
                <a:solidFill>
                  <a:srgbClr val="0033CC"/>
                </a:solidFill>
              </a:rPr>
            </a:br>
            <a:r>
              <a:rPr lang="en-US" sz="3600" kern="0" dirty="0" smtClean="0">
                <a:solidFill>
                  <a:srgbClr val="0033CC"/>
                </a:solidFill>
              </a:rPr>
              <a:t>augmenting paths in </a:t>
            </a:r>
            <a:r>
              <a:rPr lang="en-US" sz="3600" i="1" kern="0" dirty="0" smtClean="0">
                <a:solidFill>
                  <a:srgbClr val="00B050"/>
                </a:solidFill>
              </a:rPr>
              <a:t>bipartite</a:t>
            </a:r>
            <a:r>
              <a:rPr lang="en-US" sz="3600" kern="0" dirty="0" smtClean="0">
                <a:solidFill>
                  <a:srgbClr val="0033CC"/>
                </a:solidFill>
              </a:rPr>
              <a:t> graphs</a:t>
            </a:r>
            <a:endParaRPr kumimoji="0" lang="en-GB" sz="32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874656" y="5262299"/>
                <a:ext cx="47880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We show how to use </a:t>
                </a:r>
                <a:r>
                  <a:rPr lang="en-US" sz="2400" dirty="0" err="1" smtClean="0">
                    <a:solidFill>
                      <a:srgbClr val="663300"/>
                    </a:solidFill>
                    <a:latin typeface="Times New Roman" pitchFamily="18" charset="0"/>
                    <a:cs typeface="Times New Roman" pitchFamily="18" charset="0"/>
                  </a:rPr>
                  <a:t>Dijkstra</a:t>
                </a:r>
                <a:r>
                  <a:rPr lang="en-US" sz="2400" dirty="0" smtClean="0">
                    <a:solidFill>
                      <a:srgbClr val="6633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to reduce the time to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𝑚𝑛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sz="9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656" y="5262299"/>
                <a:ext cx="4788024" cy="830997"/>
              </a:xfrm>
              <a:prstGeom prst="rect">
                <a:avLst/>
              </a:prstGeom>
              <a:blipFill>
                <a:blip r:embed="rId5"/>
                <a:stretch>
                  <a:fillRect l="-382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68060" y="5248480"/>
                <a:ext cx="971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𝑈</m:t>
                      </m:r>
                    </m:oMath>
                  </m:oMathPara>
                </a14:m>
                <a:endParaRPr lang="en-US" sz="32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60" y="5248480"/>
                <a:ext cx="9716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592288" y="5246358"/>
                <a:ext cx="971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𝑉</m:t>
                      </m:r>
                    </m:oMath>
                  </m:oMathPara>
                </a14:m>
                <a:endParaRPr lang="en-US" sz="32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88" y="5246358"/>
                <a:ext cx="97160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709654" y="1648080"/>
                <a:ext cx="292918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𝐺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= (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𝑈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,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𝑉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,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𝐸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54" y="1648080"/>
                <a:ext cx="292918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61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9702" y="26064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Modified costs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833196" y="1050962"/>
                <a:ext cx="546864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 function: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endParaRPr lang="en-US" sz="26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196" y="1050962"/>
                <a:ext cx="5468645" cy="492443"/>
              </a:xfrm>
              <a:prstGeom prst="rect">
                <a:avLst/>
              </a:prstGeom>
              <a:blipFill>
                <a:blip r:embed="rId2"/>
                <a:stretch>
                  <a:fillRect t="-11111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33196" y="1656611"/>
                <a:ext cx="546864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Potential function: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endParaRPr lang="en-US" sz="26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196" y="1656611"/>
                <a:ext cx="5468645" cy="492443"/>
              </a:xfrm>
              <a:prstGeom prst="rect">
                <a:avLst/>
              </a:prstGeom>
              <a:blipFill>
                <a:blip r:embed="rId3"/>
                <a:stretch>
                  <a:fillRect t="-11111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33196" y="2262260"/>
                <a:ext cx="5468645" cy="923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Modified costs</a:t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sz="26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196" y="2262260"/>
                <a:ext cx="5468645" cy="923458"/>
              </a:xfrm>
              <a:prstGeom prst="rect">
                <a:avLst/>
              </a:prstGeom>
              <a:blipFill>
                <a:blip r:embed="rId4"/>
                <a:stretch>
                  <a:fillRect t="-5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833196" y="3298924"/>
                <a:ext cx="5468645" cy="923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Shortest paths w.r.t.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also shortest paths w.r.t.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sz="2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196" y="3298924"/>
                <a:ext cx="5468645" cy="923458"/>
              </a:xfrm>
              <a:prstGeom prst="rect">
                <a:avLst/>
              </a:prstGeom>
              <a:blipFill>
                <a:blip r:embed="rId5"/>
                <a:stretch>
                  <a:fillRect t="-592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-4481" y="4335588"/>
                <a:ext cx="9143999" cy="923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potential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sz="2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en-US" sz="2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admissible 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(or </a:t>
                </a:r>
                <a: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valid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81" y="4335588"/>
                <a:ext cx="9143999" cy="923458"/>
              </a:xfrm>
              <a:prstGeom prst="rect">
                <a:avLst/>
              </a:prstGeom>
              <a:blipFill>
                <a:blip r:embed="rId6"/>
                <a:stretch>
                  <a:fillRect t="-5921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-4481" y="5372253"/>
            <a:ext cx="91439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Theorem: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admissible potential exists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iff there are no negative cycles.</a:t>
            </a:r>
            <a:endParaRPr lang="en-US" sz="26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93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10440" y="26064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Finding augmenting paths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493" y="1089071"/>
            <a:ext cx="7966571" cy="729429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915968" y="1970008"/>
            <a:ext cx="5301625" cy="348615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661649" y="2469940"/>
            <a:ext cx="5810263" cy="348615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2645903" y="2969872"/>
            <a:ext cx="3841754" cy="318082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1597831" y="3439324"/>
            <a:ext cx="5937898" cy="318135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/>
          <a:stretch>
            <a:fillRect/>
          </a:stretch>
        </p:blipFill>
        <p:spPr bwMode="auto">
          <a:xfrm>
            <a:off x="1439716" y="3908776"/>
            <a:ext cx="6254128" cy="699138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/>
          <a:stretch>
            <a:fillRect/>
          </a:stretch>
        </p:blipFill>
        <p:spPr bwMode="auto">
          <a:xfrm>
            <a:off x="1375538" y="4759231"/>
            <a:ext cx="6382482" cy="1110743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/>
          <a:stretch>
            <a:fillRect/>
          </a:stretch>
        </p:blipFill>
        <p:spPr bwMode="auto">
          <a:xfrm>
            <a:off x="2169649" y="6021287"/>
            <a:ext cx="4794261" cy="348569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</p:spTree>
    <p:extLst>
      <p:ext uri="{BB962C8B-B14F-4D97-AF65-F5344CB8AC3E}">
        <p14:creationId xmlns:p14="http://schemas.microsoft.com/office/powerpoint/2010/main" val="299474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10440" y="26064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Finding augmenting paths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440255" y="1941720"/>
            <a:ext cx="6253050" cy="318080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693863" y="2411549"/>
            <a:ext cx="5745835" cy="729419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471611" y="3491587"/>
            <a:ext cx="4190339" cy="729501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424359" y="4502136"/>
            <a:ext cx="6284840" cy="1015097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2238086" y="1291826"/>
            <a:ext cx="4728188" cy="318005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</p:spTree>
    <p:extLst>
      <p:ext uri="{BB962C8B-B14F-4D97-AF65-F5344CB8AC3E}">
        <p14:creationId xmlns:p14="http://schemas.microsoft.com/office/powerpoint/2010/main" val="299474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10440" y="37562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Linear Programming duality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8946" y="4437112"/>
            <a:ext cx="6755669" cy="1600239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6023" y="1588738"/>
            <a:ext cx="2799518" cy="2178290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797783" y="1567424"/>
            <a:ext cx="3245752" cy="2221619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</p:spTree>
    <p:extLst>
      <p:ext uri="{BB962C8B-B14F-4D97-AF65-F5344CB8AC3E}">
        <p14:creationId xmlns:p14="http://schemas.microsoft.com/office/powerpoint/2010/main" val="395116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10440" y="37562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Weak duality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8261" y="4293096"/>
            <a:ext cx="6267478" cy="1554868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0" name="Group 9"/>
          <p:cNvGrpSpPr/>
          <p:nvPr/>
        </p:nvGrpSpPr>
        <p:grpSpPr bwMode="auto">
          <a:xfrm>
            <a:off x="1040590" y="1567423"/>
            <a:ext cx="6997516" cy="2221623"/>
            <a:chOff x="1046021" y="1567424"/>
            <a:chExt cx="6997516" cy="2221623"/>
          </a:xfrm>
        </p:grpSpPr>
        <p:pic>
          <p:nvPicPr>
            <p:cNvPr id="7" name="Picture 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46021" y="1588738"/>
              <a:ext cx="2799518" cy="2178290"/>
            </a:xfrm>
            <a:prstGeom prst="rect">
              <a:avLst/>
            </a:prstGeom>
            <a:gradFill flip="none" rotWithShape="1">
              <a:gsLst>
                <a:gs pos="0">
                  <a:srgbClr val="0064C8"/>
                </a:gs>
                <a:gs pos="100000">
                  <a:srgbClr val="FFFFFF"/>
                </a:gs>
              </a:gsLst>
              <a:lin ang="5400000" scaled="1"/>
              <a:tileRect/>
            </a:gradFill>
            <a:ln/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tretch>
              <a:fillRect/>
            </a:stretch>
          </p:blipFill>
          <p:spPr bwMode="auto">
            <a:xfrm>
              <a:off x="4797778" y="1567424"/>
              <a:ext cx="3245759" cy="2221623"/>
            </a:xfrm>
            <a:prstGeom prst="rect">
              <a:avLst/>
            </a:prstGeom>
            <a:gradFill flip="none" rotWithShape="1">
              <a:gsLst>
                <a:gs pos="0">
                  <a:srgbClr val="0064C8"/>
                </a:gs>
                <a:gs pos="100000">
                  <a:srgbClr val="FFFFFF"/>
                </a:gs>
              </a:gsLst>
              <a:lin ang="5400000" scaled="1"/>
              <a:tileRect/>
            </a:gradFill>
            <a:ln/>
            <a:effectLst/>
          </p:spPr>
        </p:pic>
      </p:grpSp>
    </p:spTree>
    <p:extLst>
      <p:ext uri="{BB962C8B-B14F-4D97-AF65-F5344CB8AC3E}">
        <p14:creationId xmlns:p14="http://schemas.microsoft.com/office/powerpoint/2010/main" val="160244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10440" y="37562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Complementary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slackness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8343" y="2708920"/>
            <a:ext cx="4476874" cy="1143032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869812" y="1434089"/>
            <a:ext cx="5393937" cy="761588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042541" y="4221088"/>
            <a:ext cx="5048479" cy="1967955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</p:spTree>
    <p:extLst>
      <p:ext uri="{BB962C8B-B14F-4D97-AF65-F5344CB8AC3E}">
        <p14:creationId xmlns:p14="http://schemas.microsoft.com/office/powerpoint/2010/main" val="395001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6696" y="130567"/>
            <a:ext cx="9154440" cy="135421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Linear Programming formulation</a:t>
            </a:r>
            <a:b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of the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assignment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problem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668" y="1757484"/>
            <a:ext cx="7735712" cy="1600493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1476" y="54260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this really a valid formulation?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476" y="593011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Who says that (</a:t>
            </a:r>
            <a:r>
              <a:rPr 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has an </a:t>
            </a:r>
            <a:r>
              <a:rPr lang="en-US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integral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optimal solution?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409" y="3602737"/>
            <a:ext cx="8350231" cy="1644460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550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6696" y="274583"/>
            <a:ext cx="9154440" cy="135421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Linear Programming formulation</a:t>
            </a:r>
            <a:b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of the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assignment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problem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44" y="1844824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Three different ways of showing that the formulation is valid: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16" y="2648525"/>
                <a:ext cx="914400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</a:t>
                </a:r>
                <a:r>
                  <a:rPr lang="en-US" sz="26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 proof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If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optimal solution, we convert it </a:t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into an integral solution without decreasing its value.</a:t>
                </a:r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" y="2648525"/>
                <a:ext cx="9144000" cy="892552"/>
              </a:xfrm>
              <a:prstGeom prst="rect">
                <a:avLst/>
              </a:prstGeom>
              <a:blipFill rotWithShape="0">
                <a:blip r:embed="rId2"/>
                <a:stretch>
                  <a:fillRect t="-6122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016" y="3704545"/>
                <a:ext cx="914400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 The matrix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the LP formulation, which is just the </a:t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incidence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matrix of the graph, is </a:t>
                </a:r>
                <a:r>
                  <a:rPr lang="en-US" sz="2600" i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totally </a:t>
                </a:r>
                <a:r>
                  <a:rPr lang="en-US" sz="2600" i="1" dirty="0" err="1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unimodular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i.e., the determinant of every square </a:t>
                </a:r>
                <a:r>
                  <a:rPr lang="en-US" sz="2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submatrix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1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,</a:t>
                </a:r>
                <a:r>
                  <a:rPr lang="en-US" sz="2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0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or </a:t>
                </a:r>
                <a:r>
                  <a:rPr lang="en-US" sz="2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+1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.</a:t>
                </a:r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" y="3704545"/>
                <a:ext cx="9144000" cy="1292662"/>
              </a:xfrm>
              <a:prstGeom prst="rect">
                <a:avLst/>
              </a:prstGeom>
              <a:blipFill rotWithShape="0">
                <a:blip r:embed="rId3"/>
                <a:stretch>
                  <a:fillRect t="-4717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016" y="5160674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3) Our algorithm will always find an integral optimal solution.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66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22045-5F67-491E-BB82-F45F889CE585}" type="slidenum">
              <a:rPr lang="he-IL" smtClean="0"/>
              <a:pPr>
                <a:defRPr/>
              </a:pPr>
              <a:t>2</a:t>
            </a:fld>
            <a:endParaRPr lang="da-DK"/>
          </a:p>
        </p:txBody>
      </p:sp>
      <p:grpSp>
        <p:nvGrpSpPr>
          <p:cNvPr id="12" name="Group 56"/>
          <p:cNvGrpSpPr>
            <a:grpSpLocks noChangeAspect="1"/>
          </p:cNvGrpSpPr>
          <p:nvPr/>
        </p:nvGrpSpPr>
        <p:grpSpPr>
          <a:xfrm>
            <a:off x="2108329" y="1770274"/>
            <a:ext cx="4927342" cy="3711216"/>
            <a:chOff x="1220163" y="1458420"/>
            <a:chExt cx="6159178" cy="4639020"/>
          </a:xfrm>
        </p:grpSpPr>
        <p:cxnSp>
          <p:nvCxnSpPr>
            <p:cNvPr id="33" name="Straight Connector 32"/>
            <p:cNvCxnSpPr>
              <a:stCxn id="4" idx="5"/>
              <a:endCxn id="3" idx="1"/>
            </p:cNvCxnSpPr>
            <p:nvPr/>
          </p:nvCxnSpPr>
          <p:spPr bwMode="auto">
            <a:xfrm>
              <a:off x="1825361" y="2055143"/>
              <a:ext cx="1180185" cy="1547189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3" name="Straight Connector 42"/>
            <p:cNvCxnSpPr>
              <a:stCxn id="10" idx="3"/>
              <a:endCxn id="3" idx="7"/>
            </p:cNvCxnSpPr>
            <p:nvPr/>
          </p:nvCxnSpPr>
          <p:spPr bwMode="auto">
            <a:xfrm flipH="1">
              <a:off x="3148736" y="1631265"/>
              <a:ext cx="2294930" cy="197106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6" name="Straight Connector 45"/>
            <p:cNvCxnSpPr>
              <a:stCxn id="8" idx="6"/>
              <a:endCxn id="9" idx="2"/>
            </p:cNvCxnSpPr>
            <p:nvPr/>
          </p:nvCxnSpPr>
          <p:spPr bwMode="auto">
            <a:xfrm>
              <a:off x="5082343" y="3276740"/>
              <a:ext cx="2094498" cy="95250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8" name="Straight Connector 87"/>
            <p:cNvCxnSpPr>
              <a:stCxn id="6" idx="2"/>
              <a:endCxn id="7" idx="6"/>
            </p:cNvCxnSpPr>
            <p:nvPr/>
          </p:nvCxnSpPr>
          <p:spPr bwMode="auto">
            <a:xfrm flipH="1">
              <a:off x="1422663" y="5134665"/>
              <a:ext cx="2502175" cy="861525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2" name="Straight Connector 91"/>
            <p:cNvCxnSpPr>
              <a:stCxn id="11" idx="2"/>
              <a:endCxn id="7" idx="5"/>
            </p:cNvCxnSpPr>
            <p:nvPr/>
          </p:nvCxnSpPr>
          <p:spPr bwMode="auto">
            <a:xfrm flipH="1">
              <a:off x="1393008" y="5996190"/>
              <a:ext cx="4237178" cy="71595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5" name="Straight Connector 94"/>
            <p:cNvCxnSpPr>
              <a:stCxn id="11" idx="7"/>
              <a:endCxn id="9" idx="4"/>
            </p:cNvCxnSpPr>
            <p:nvPr/>
          </p:nvCxnSpPr>
          <p:spPr bwMode="auto">
            <a:xfrm flipV="1">
              <a:off x="5803031" y="4330490"/>
              <a:ext cx="1475060" cy="1594105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33CC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</p:cxnSp>
        <p:sp>
          <p:nvSpPr>
            <p:cNvPr id="3" name="Oval 56"/>
            <p:cNvSpPr>
              <a:spLocks noChangeAspect="1" noChangeArrowheads="1"/>
            </p:cNvSpPr>
            <p:nvPr/>
          </p:nvSpPr>
          <p:spPr bwMode="auto">
            <a:xfrm>
              <a:off x="2975891" y="3572676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" name="Oval 56"/>
            <p:cNvSpPr>
              <a:spLocks noChangeAspect="1" noChangeArrowheads="1"/>
            </p:cNvSpPr>
            <p:nvPr/>
          </p:nvSpPr>
          <p:spPr bwMode="auto">
            <a:xfrm>
              <a:off x="1652516" y="1882298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Oval 56"/>
            <p:cNvSpPr>
              <a:spLocks noChangeAspect="1" noChangeArrowheads="1"/>
            </p:cNvSpPr>
            <p:nvPr/>
          </p:nvSpPr>
          <p:spPr bwMode="auto">
            <a:xfrm>
              <a:off x="3924838" y="5033415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Oval 56"/>
            <p:cNvSpPr>
              <a:spLocks noChangeAspect="1" noChangeArrowheads="1"/>
            </p:cNvSpPr>
            <p:nvPr/>
          </p:nvSpPr>
          <p:spPr bwMode="auto">
            <a:xfrm>
              <a:off x="1220163" y="589494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Oval 56"/>
            <p:cNvSpPr>
              <a:spLocks noChangeAspect="1" noChangeArrowheads="1"/>
            </p:cNvSpPr>
            <p:nvPr/>
          </p:nvSpPr>
          <p:spPr bwMode="auto">
            <a:xfrm>
              <a:off x="4879843" y="317549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Oval 56"/>
            <p:cNvSpPr>
              <a:spLocks noChangeAspect="1" noChangeArrowheads="1"/>
            </p:cNvSpPr>
            <p:nvPr/>
          </p:nvSpPr>
          <p:spPr bwMode="auto">
            <a:xfrm>
              <a:off x="7176841" y="412799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Oval 56"/>
            <p:cNvSpPr>
              <a:spLocks noChangeAspect="1" noChangeArrowheads="1"/>
            </p:cNvSpPr>
            <p:nvPr/>
          </p:nvSpPr>
          <p:spPr bwMode="auto">
            <a:xfrm>
              <a:off x="5414011" y="145842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Oval 56"/>
            <p:cNvSpPr>
              <a:spLocks noChangeAspect="1" noChangeArrowheads="1"/>
            </p:cNvSpPr>
            <p:nvPr/>
          </p:nvSpPr>
          <p:spPr bwMode="auto">
            <a:xfrm>
              <a:off x="5630186" y="589494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1" name="Straight Connector 30"/>
            <p:cNvCxnSpPr>
              <a:stCxn id="4" idx="6"/>
              <a:endCxn id="10" idx="2"/>
            </p:cNvCxnSpPr>
            <p:nvPr/>
          </p:nvCxnSpPr>
          <p:spPr bwMode="auto">
            <a:xfrm flipV="1">
              <a:off x="1855016" y="1559670"/>
              <a:ext cx="3558995" cy="423878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8" name="Straight Connector 37"/>
            <p:cNvCxnSpPr>
              <a:stCxn id="4" idx="4"/>
              <a:endCxn id="7" idx="0"/>
            </p:cNvCxnSpPr>
            <p:nvPr/>
          </p:nvCxnSpPr>
          <p:spPr bwMode="auto">
            <a:xfrm flipH="1">
              <a:off x="1321413" y="2084798"/>
              <a:ext cx="432353" cy="3810143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</p:cxnSp>
        <p:cxnSp>
          <p:nvCxnSpPr>
            <p:cNvPr id="41" name="Straight Connector 40"/>
            <p:cNvCxnSpPr>
              <a:stCxn id="3" idx="3"/>
              <a:endCxn id="7" idx="7"/>
            </p:cNvCxnSpPr>
            <p:nvPr/>
          </p:nvCxnSpPr>
          <p:spPr bwMode="auto">
            <a:xfrm flipH="1">
              <a:off x="1393008" y="3745521"/>
              <a:ext cx="1612538" cy="217907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2" name="Straight Connector 41"/>
            <p:cNvCxnSpPr>
              <a:stCxn id="9" idx="3"/>
              <a:endCxn id="6" idx="6"/>
            </p:cNvCxnSpPr>
            <p:nvPr/>
          </p:nvCxnSpPr>
          <p:spPr bwMode="auto">
            <a:xfrm flipH="1">
              <a:off x="4127338" y="4300835"/>
              <a:ext cx="3079158" cy="83383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7" name="Straight Connector 46"/>
            <p:cNvCxnSpPr>
              <a:stCxn id="10" idx="5"/>
              <a:endCxn id="9" idx="1"/>
            </p:cNvCxnSpPr>
            <p:nvPr/>
          </p:nvCxnSpPr>
          <p:spPr bwMode="auto">
            <a:xfrm>
              <a:off x="5586856" y="1631265"/>
              <a:ext cx="1619640" cy="252638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8" name="Straight Connector 47"/>
            <p:cNvCxnSpPr>
              <a:stCxn id="8" idx="3"/>
              <a:endCxn id="6" idx="0"/>
            </p:cNvCxnSpPr>
            <p:nvPr/>
          </p:nvCxnSpPr>
          <p:spPr bwMode="auto">
            <a:xfrm flipH="1">
              <a:off x="4026088" y="3348335"/>
              <a:ext cx="883410" cy="168508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50" name="Straight Connector 49"/>
            <p:cNvCxnSpPr>
              <a:stCxn id="10" idx="4"/>
              <a:endCxn id="8" idx="0"/>
            </p:cNvCxnSpPr>
            <p:nvPr/>
          </p:nvCxnSpPr>
          <p:spPr bwMode="auto">
            <a:xfrm flipH="1">
              <a:off x="4981093" y="1660920"/>
              <a:ext cx="534168" cy="151457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sp>
        <p:nvSpPr>
          <p:cNvPr id="58" name="Rectangle 4"/>
          <p:cNvSpPr txBox="1">
            <a:spLocks noChangeArrowheads="1"/>
          </p:cNvSpPr>
          <p:nvPr/>
        </p:nvSpPr>
        <p:spPr bwMode="auto">
          <a:xfrm>
            <a:off x="-652" y="906178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Find a matching whose total weight is </a:t>
            </a:r>
            <a:r>
              <a:rPr lang="en-US" sz="2800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maximal</a:t>
            </a:r>
            <a: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" name="Rectangle 4"/>
          <p:cNvSpPr txBox="1">
            <a:spLocks noChangeArrowheads="1"/>
          </p:cNvSpPr>
          <p:nvPr/>
        </p:nvSpPr>
        <p:spPr bwMode="auto">
          <a:xfrm>
            <a:off x="8601" y="5877272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Maximum weight matching</a:t>
            </a:r>
          </a:p>
        </p:txBody>
      </p:sp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0" y="116632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kern="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Maximum</a:t>
            </a:r>
            <a:r>
              <a:rPr lang="en-US" kern="0" dirty="0" smtClean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0" dirty="0" smtClean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Weight</a:t>
            </a:r>
            <a:r>
              <a:rPr lang="en-US" kern="0" dirty="0" smtClean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 Matching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71800" y="2604752"/>
            <a:ext cx="4947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43808" y="4002522"/>
            <a:ext cx="494791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312432" y="2553620"/>
            <a:ext cx="320148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14101" y="3364803"/>
            <a:ext cx="533352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072295" y="5233786"/>
            <a:ext cx="42769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156176" y="4448919"/>
            <a:ext cx="495019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25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779912" y="1770274"/>
            <a:ext cx="517803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364088" y="4116920"/>
            <a:ext cx="564545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27984" y="3771050"/>
            <a:ext cx="513747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716518" y="2220467"/>
            <a:ext cx="513747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22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032184" y="2388728"/>
            <a:ext cx="564545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177709" y="4763535"/>
            <a:ext cx="517803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647486" y="3302154"/>
            <a:ext cx="517803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57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6696" y="101073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Direct proof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744" y="810409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an optimal solution and assume that 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some of the values are </a:t>
                </a:r>
                <a:r>
                  <a:rPr lang="en-US" sz="2400" i="1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fractional</a:t>
                </a:r>
                <a:r>
                  <a:rPr lang="en-US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i.e., not 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" y="810409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16" y="1647182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show that the number of </a:t>
                </a:r>
                <a:r>
                  <a:rPr lang="en-US" sz="2400" i="1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fractional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values can be 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reduced without decreasing the 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∑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solution. 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" y="1647182"/>
                <a:ext cx="9144000" cy="830997"/>
              </a:xfrm>
              <a:prstGeom prst="rect">
                <a:avLst/>
              </a:prstGeom>
              <a:blipFill rotWithShape="0"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016" y="2483955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either a path of </a:t>
            </a:r>
            <a:r>
              <a:rPr lang="en-US" sz="24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fractional</a:t>
            </a:r>
            <a:r>
              <a:rPr 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edges between 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</a:t>
            </a:r>
            <a:r>
              <a:rPr lang="en-US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unsaturated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vertices, or an even cycle of </a:t>
            </a:r>
            <a:r>
              <a:rPr lang="en-US" sz="24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fractional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edges.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188"/>
          <p:cNvGrpSpPr/>
          <p:nvPr/>
        </p:nvGrpSpPr>
        <p:grpSpPr>
          <a:xfrm>
            <a:off x="503930" y="4252364"/>
            <a:ext cx="3729997" cy="115200"/>
            <a:chOff x="900121" y="4794287"/>
            <a:chExt cx="3729997" cy="115200"/>
          </a:xfrm>
        </p:grpSpPr>
        <p:cxnSp>
          <p:nvCxnSpPr>
            <p:cNvPr id="50" name="Straight Connector 49"/>
            <p:cNvCxnSpPr/>
            <p:nvPr/>
          </p:nvCxnSpPr>
          <p:spPr>
            <a:xfrm rot="10800000">
              <a:off x="1739226" y="4851887"/>
              <a:ext cx="599180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0800000">
              <a:off x="1015322" y="4851887"/>
              <a:ext cx="60870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900121" y="479428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624026" y="479428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338406" y="479428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3062311" y="479428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56" name="Straight Connector 55"/>
            <p:cNvCxnSpPr/>
            <p:nvPr/>
          </p:nvCxnSpPr>
          <p:spPr>
            <a:xfrm rot="10800000">
              <a:off x="3906214" y="4851887"/>
              <a:ext cx="60870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10800000">
              <a:off x="2453607" y="4851887"/>
              <a:ext cx="60870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791013" y="479428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4514918" y="479428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3177511" y="4851887"/>
              <a:ext cx="61350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1596959" y="4869185"/>
            <a:ext cx="1486809" cy="1539197"/>
            <a:chOff x="1596959" y="4897760"/>
            <a:chExt cx="1486809" cy="1539197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942242" y="4897760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596959" y="5607377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2625666" y="4897760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1942242" y="6321757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968568" y="5607377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2625666" y="6321757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0" name="Straight Connector 19"/>
            <p:cNvCxnSpPr>
              <a:stCxn id="16" idx="2"/>
              <a:endCxn id="14" idx="6"/>
            </p:cNvCxnSpPr>
            <p:nvPr/>
          </p:nvCxnSpPr>
          <p:spPr>
            <a:xfrm rot="10800000">
              <a:off x="2057442" y="4955360"/>
              <a:ext cx="56822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5" idx="4"/>
              <a:endCxn id="17" idx="1"/>
            </p:cNvCxnSpPr>
            <p:nvPr/>
          </p:nvCxnSpPr>
          <p:spPr>
            <a:xfrm rot="16200000" flipH="1">
              <a:off x="1498811" y="5878325"/>
              <a:ext cx="616051" cy="3045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9" idx="7"/>
              <a:endCxn id="18" idx="4"/>
            </p:cNvCxnSpPr>
            <p:nvPr/>
          </p:nvCxnSpPr>
          <p:spPr>
            <a:xfrm rot="5400000" flipH="1" flipV="1">
              <a:off x="2567056" y="5879517"/>
              <a:ext cx="616051" cy="30217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7" idx="6"/>
              <a:endCxn id="19" idx="2"/>
            </p:cNvCxnSpPr>
            <p:nvPr/>
          </p:nvCxnSpPr>
          <p:spPr>
            <a:xfrm>
              <a:off x="2057442" y="6379357"/>
              <a:ext cx="56822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5" idx="0"/>
              <a:endCxn id="14" idx="3"/>
            </p:cNvCxnSpPr>
            <p:nvPr/>
          </p:nvCxnSpPr>
          <p:spPr>
            <a:xfrm flipV="1">
              <a:off x="1654559" y="4996089"/>
              <a:ext cx="304554" cy="61128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6" idx="5"/>
              <a:endCxn id="18" idx="0"/>
            </p:cNvCxnSpPr>
            <p:nvPr/>
          </p:nvCxnSpPr>
          <p:spPr>
            <a:xfrm>
              <a:off x="2723995" y="4996089"/>
              <a:ext cx="302173" cy="61128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215704" y="3380164"/>
                <a:ext cx="46341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Alternatingly, add and 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subtract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/>
                      </a:rPr>
                      <m:t>𝛿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from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values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the path or cycle.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704" y="3380164"/>
                <a:ext cx="4634166" cy="1200329"/>
              </a:xfrm>
              <a:prstGeom prst="rect">
                <a:avLst/>
              </a:prstGeom>
              <a:blipFill rotWithShape="0">
                <a:blip r:embed="rId4"/>
                <a:stretch>
                  <a:fillRect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215704" y="4556123"/>
                <a:ext cx="46341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/>
                      </a:rPr>
                      <m:t>𝛿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can be positive or negative.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704" y="4556123"/>
                <a:ext cx="4634166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4035622" y="4993418"/>
                <a:ext cx="499433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∑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does not change!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(Otherwise the solution is not optimal.)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622" y="4993418"/>
                <a:ext cx="4994331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1465" t="-5882" r="-1587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4215704" y="5800045"/>
                <a:ext cx="46341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Choose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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so that at least one </a:t>
                </a:r>
                <a:r>
                  <a:rPr lang="en-US" sz="2400" i="1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fractional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i="1" baseline="-25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becomes 0 or 1.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704" y="5800045"/>
                <a:ext cx="4634166" cy="830997"/>
              </a:xfrm>
              <a:prstGeom prst="rect">
                <a:avLst/>
              </a:prstGeom>
              <a:blipFill rotWithShape="0">
                <a:blip r:embed="rId7"/>
                <a:stretch>
                  <a:fillRect t="-656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57646" y="3843536"/>
                <a:ext cx="609179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he-IL" sz="24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46" y="3843536"/>
                <a:ext cx="609179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1333921" y="3843536"/>
                <a:ext cx="609179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he-IL" sz="24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921" y="3843536"/>
                <a:ext cx="609179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515146" y="3843536"/>
                <a:ext cx="609179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he-IL" sz="24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146" y="3843536"/>
                <a:ext cx="609179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866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61" grpId="0"/>
      <p:bldP spid="62" grpId="0"/>
      <p:bldP spid="63" grpId="0"/>
      <p:bldP spid="64" grpId="0"/>
      <p:bldP spid="65" grpId="0"/>
      <p:bldP spid="67" grpId="0"/>
      <p:bldP spid="6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>
            <a:off x="3725906" y="2306489"/>
            <a:ext cx="36004" cy="194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6696" y="404664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Incidence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matrix of a (bipartite) graph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23728" y="2306489"/>
            <a:ext cx="4896544" cy="1944216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288032" y="2954561"/>
            <a:ext cx="140364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Vertices</a:t>
            </a:r>
            <a:endParaRPr lang="he-IL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6424" y="1484784"/>
            <a:ext cx="140364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Edges</a:t>
            </a:r>
            <a:endParaRPr lang="he-IL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527884" y="1844824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𝑒</m:t>
                      </m:r>
                    </m:oMath>
                  </m:oMathPara>
                </a14:m>
                <a:endParaRPr lang="he-IL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884" y="1844824"/>
                <a:ext cx="432048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691680" y="2522513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𝑢</m:t>
                      </m:r>
                    </m:oMath>
                  </m:oMathPara>
                </a14:m>
                <a:endParaRPr lang="he-IL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2522513"/>
                <a:ext cx="432048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87486" y="3501008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𝑣</m:t>
                      </m:r>
                    </m:oMath>
                  </m:oMathPara>
                </a14:m>
                <a:endParaRPr lang="he-IL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486" y="3501008"/>
                <a:ext cx="432048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>
            <a:stCxn id="14" idx="3"/>
            <a:endCxn id="16" idx="3"/>
          </p:cNvCxnSpPr>
          <p:nvPr/>
        </p:nvCxnSpPr>
        <p:spPr>
          <a:xfrm>
            <a:off x="2123728" y="2753346"/>
            <a:ext cx="1836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27884" y="2522513"/>
            <a:ext cx="43204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he-IL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0" name="Straight Connector 19"/>
          <p:cNvCxnSpPr>
            <a:stCxn id="15" idx="3"/>
            <a:endCxn id="17" idx="3"/>
          </p:cNvCxnSpPr>
          <p:nvPr/>
        </p:nvCxnSpPr>
        <p:spPr>
          <a:xfrm>
            <a:off x="2119534" y="3731841"/>
            <a:ext cx="1849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36937" y="3501008"/>
            <a:ext cx="43204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he-IL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123728" y="2594521"/>
            <a:ext cx="5544616" cy="1440160"/>
            <a:chOff x="2123728" y="2666529"/>
            <a:chExt cx="5544616" cy="144016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123728" y="3242593"/>
              <a:ext cx="4896544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7236296" y="2666529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𝑈</m:t>
                        </m:r>
                      </m:oMath>
                    </m:oMathPara>
                  </a14:m>
                  <a:endParaRPr lang="he-IL" sz="24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6296" y="2666529"/>
                  <a:ext cx="432048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7236296" y="3645024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𝑉</m:t>
                        </m:r>
                      </m:oMath>
                    </m:oMathPara>
                  </a14:m>
                  <a:endParaRPr lang="he-IL" sz="24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6296" y="3645024"/>
                  <a:ext cx="432048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70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TextBox 29"/>
          <p:cNvSpPr txBox="1"/>
          <p:nvPr/>
        </p:nvSpPr>
        <p:spPr>
          <a:xfrm>
            <a:off x="0" y="4725144"/>
            <a:ext cx="9144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Every column contains exactly two 1s</a:t>
            </a:r>
            <a:endParaRPr lang="he-IL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4740" y="5271591"/>
            <a:ext cx="9144000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incidence matrix of a </a:t>
            </a:r>
            <a:r>
              <a:rPr lang="en-US" sz="2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bipartite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graph is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totally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unimodular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i.e., the determinant of every square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submatrix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is 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1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,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0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or 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+1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.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he-IL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66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6696" y="166751"/>
            <a:ext cx="9154440" cy="12311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The </a:t>
            </a:r>
            <a:r>
              <a:rPr lang="en-US" sz="4400" kern="0" dirty="0">
                <a:solidFill>
                  <a:srgbClr val="00B050"/>
                </a:solidFill>
              </a:rPr>
              <a:t>p</a:t>
            </a:r>
            <a:r>
              <a:rPr kumimoji="0" lang="en-US" sz="4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rimal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-dual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method</a:t>
            </a: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b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(</a:t>
            </a:r>
            <a:r>
              <a:rPr kumimoji="0" lang="en-US" sz="3600" b="0" i="0" u="none" strike="noStrike" kern="0" cap="none" spc="0" normalizeH="0" noProof="0" dirty="0" err="1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a.k.a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t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he “Hungarian method”)</a:t>
            </a:r>
            <a:endParaRPr kumimoji="0" lang="en-GB" sz="36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0120" y="1513886"/>
                <a:ext cx="914400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Keep:</a:t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an </a:t>
                </a:r>
                <a:r>
                  <a:rPr lang="en-US" sz="2600" i="1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integral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feasible primal solution, i.e., a matching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 A dual feasible solution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(not necessarily integral).</a:t>
                </a:r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0" y="1513886"/>
                <a:ext cx="9144000" cy="1292662"/>
              </a:xfrm>
              <a:prstGeom prst="rect">
                <a:avLst/>
              </a:prstGeom>
              <a:blipFill>
                <a:blip r:embed="rId2"/>
                <a:stretch>
                  <a:fillRect t="-4245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256" y="2796288"/>
                <a:ext cx="9144000" cy="1387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 the first set of </a:t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complementary slackness conditions:</a:t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 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 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𝑢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𝑣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𝑢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𝑣</m:t>
                        </m:r>
                      </m:sub>
                    </m:sSub>
                  </m:oMath>
                </a14:m>
                <a:endParaRPr lang="en-US" sz="26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6" y="2796288"/>
                <a:ext cx="9144000" cy="1387175"/>
              </a:xfrm>
              <a:prstGeom prst="rect">
                <a:avLst/>
              </a:prstGeom>
              <a:blipFill>
                <a:blip r:embed="rId3"/>
                <a:stretch>
                  <a:fillRect t="-4405" b="-8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016" y="4219369"/>
                <a:ext cx="9144000" cy="1369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Our goal is to satisfy the second set of </a:t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complementary slackness conditions:</a:t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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𝑢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matched</a:t>
                </a:r>
                <a:endParaRPr lang="en-US" sz="26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" y="4219369"/>
                <a:ext cx="9144000" cy="1369606"/>
              </a:xfrm>
              <a:prstGeom prst="rect">
                <a:avLst/>
              </a:prstGeom>
              <a:blipFill>
                <a:blip r:embed="rId4"/>
                <a:stretch>
                  <a:fillRect t="-4000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064" y="5578716"/>
                <a:ext cx="914400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each iteration we augment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only using tight edges,</a:t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adjust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values so that more edges are tight.</a:t>
                </a:r>
                <a:endParaRPr lang="en-US" sz="26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4" y="5578716"/>
                <a:ext cx="9144000" cy="892552"/>
              </a:xfrm>
              <a:prstGeom prst="rect">
                <a:avLst/>
              </a:prstGeom>
              <a:blipFill>
                <a:blip r:embed="rId5"/>
                <a:stretch>
                  <a:fillRect t="-6122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166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302459"/>
            <a:ext cx="9154440" cy="1169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The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primal-dual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method</a:t>
            </a:r>
            <a:b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Preliminaries</a:t>
            </a:r>
            <a:endParaRPr kumimoji="0" lang="en-GB" sz="32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21810" y="2394561"/>
            <a:ext cx="328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Initialization: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21810" y="3796547"/>
                <a:ext cx="8122190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Slacks: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(≥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sz="2800" i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10" y="3796547"/>
                <a:ext cx="8122190" cy="542136"/>
              </a:xfrm>
              <a:prstGeom prst="rect">
                <a:avLst/>
              </a:prstGeom>
              <a:blipFill>
                <a:blip r:embed="rId3"/>
                <a:stretch>
                  <a:fillRect t="-12360" b="-26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794" y="4481097"/>
                <a:ext cx="9150696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An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e>
                    </m:d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𝐸</m:t>
                    </m:r>
                  </m:oMath>
                </a14:m>
                <a:r>
                  <a:rPr lang="en-US" sz="2800" i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is </a:t>
                </a:r>
                <a:r>
                  <a:rPr lang="en-US" sz="28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tight</a:t>
                </a:r>
                <a:r>
                  <a:rPr lang="en-US" sz="2800" i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iff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</m:oMath>
                </a14:m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4" y="4481097"/>
                <a:ext cx="9150696" cy="542136"/>
              </a:xfrm>
              <a:prstGeom prst="rect">
                <a:avLst/>
              </a:prstGeom>
              <a:blipFill>
                <a:blip r:embed="rId4"/>
                <a:stretch>
                  <a:fillRect t="-11236" b="-26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3294" y="5328610"/>
                <a:ext cx="9150696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All edges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</m:oMath>
                </a14:m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 are 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tight</a:t>
                </a:r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4" y="5328610"/>
                <a:ext cx="9150696" cy="542136"/>
              </a:xfrm>
              <a:prstGeom prst="rect">
                <a:avLst/>
              </a:prstGeom>
              <a:blipFill>
                <a:blip r:embed="rId5"/>
                <a:stretch>
                  <a:fillRect t="-11236" b="-26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050799" y="1815236"/>
                <a:ext cx="46644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∅</m:t>
                    </m:r>
                  </m:oMath>
                </a14:m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8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</m:oMath>
                </a14:m>
                <a:r>
                  <a:rPr lang="en-US" sz="28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 ,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𝑒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𝐸</m:t>
                    </m:r>
                  </m:oMath>
                </a14:m>
                <a:r>
                  <a:rPr lang="en-US" sz="28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lang="en-US" sz="28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799" y="1815236"/>
                <a:ext cx="4664491" cy="523220"/>
              </a:xfrm>
              <a:prstGeom prst="rect">
                <a:avLst/>
              </a:prstGeom>
              <a:blipFill>
                <a:blip r:embed="rId6"/>
                <a:stretch>
                  <a:fillRect t="-12791" r="-1830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3590892" y="2389033"/>
            <a:ext cx="6286926" cy="656013"/>
            <a:chOff x="4381005" y="6156774"/>
            <a:chExt cx="6286926" cy="6560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381005" y="6156774"/>
                  <a:ext cx="4066027" cy="6560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𝑊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𝑒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∈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𝐸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1005" y="6156774"/>
                  <a:ext cx="4066027" cy="65601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601904" y="6158252"/>
                  <a:ext cx="406602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:r>
                    <a:rPr lang="en-US" sz="2800" b="0" dirty="0" smtClean="0">
                      <a:solidFill>
                        <a:srgbClr val="FF0000"/>
                      </a:solidFill>
                      <a:cs typeface="Times New Roman" pitchFamily="18" charset="0"/>
                    </a:rPr>
                    <a:t>,   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𝑢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𝑈</m:t>
                      </m:r>
                    </m:oMath>
                  </a14:m>
                  <a:endParaRPr lang="en-US" sz="28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904" y="6158252"/>
                  <a:ext cx="4066027" cy="523220"/>
                </a:xfrm>
                <a:prstGeom prst="rect">
                  <a:avLst/>
                </a:prstGeom>
                <a:blipFill>
                  <a:blip r:embed="rId14"/>
                  <a:stretch>
                    <a:fillRect t="-1162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840171" y="3095624"/>
                <a:ext cx="30857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</m:oMath>
                </a14:m>
                <a:r>
                  <a:rPr lang="en-US" sz="28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 ,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𝑣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</m:oMath>
                </a14:m>
                <a:r>
                  <a:rPr lang="en-US" sz="28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8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171" y="3095624"/>
                <a:ext cx="3085745" cy="523220"/>
              </a:xfrm>
              <a:prstGeom prst="rect">
                <a:avLst/>
              </a:prstGeom>
              <a:blipFill>
                <a:blip r:embed="rId15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-2983" y="5844995"/>
            <a:ext cx="9150696" cy="54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Slacks of all edges are non-negative.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22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11" grpId="0"/>
      <p:bldP spid="13" grpId="0"/>
      <p:bldP spid="14" grpId="0"/>
      <p:bldP spid="10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4069134" y="1686919"/>
                <a:ext cx="489529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Grow an alternating forest from</a:t>
                </a:r>
                <a:b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all </a:t>
                </a:r>
                <a:r>
                  <a:rPr lang="en-US" sz="2400" i="1" dirty="0" smtClean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unmatched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vertices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𝑈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b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using only </a:t>
                </a:r>
                <a:r>
                  <a:rPr lang="en-US" sz="24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tight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edges.</a:t>
                </a:r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134" y="1686919"/>
                <a:ext cx="4895293" cy="1200329"/>
              </a:xfrm>
              <a:prstGeom prst="rect">
                <a:avLst/>
              </a:prstGeom>
              <a:blipFill rotWithShape="0">
                <a:blip r:embed="rId2"/>
                <a:stretch>
                  <a:fillRect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996500" y="1124744"/>
                <a:ext cx="50405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𝐺</m:t>
                      </m:r>
                      <m:r>
                        <a:rPr 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=(</m:t>
                      </m:r>
                      <m:r>
                        <a:rPr 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𝑈</m:t>
                      </m:r>
                      <m:r>
                        <a:rPr 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𝑉</m:t>
                      </m:r>
                      <m:r>
                        <a:rPr 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𝐸</m:t>
                      </m:r>
                      <m:r>
                        <a:rPr 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500" y="1124744"/>
                <a:ext cx="5040560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31612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The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primal-dual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method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3781041" y="2983162"/>
                <a:ext cx="547147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𝑆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be the vertices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𝑈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in the forest, </a:t>
                </a:r>
                <a:b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𝑇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be the vertices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in the forest.</a:t>
                </a:r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041" y="2983162"/>
                <a:ext cx="5471479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2699793" y="3958175"/>
                <a:ext cx="64442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If an augmenting path is found, augment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</m:oMath>
                </a14:m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3" y="3958175"/>
                <a:ext cx="6444208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/>
          <p:cNvSpPr txBox="1"/>
          <p:nvPr/>
        </p:nvSpPr>
        <p:spPr>
          <a:xfrm>
            <a:off x="1979712" y="5341653"/>
            <a:ext cx="547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What do we do if we are “stuck”?</a:t>
            </a:r>
            <a:endParaRPr 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" y="577370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(The forest cannot be extended using </a:t>
            </a:r>
            <a:r>
              <a:rPr lang="en-US" sz="2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tight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edges and the 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dual variables of some </a:t>
            </a:r>
            <a:r>
              <a:rPr lang="en-US" sz="24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unmatched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vertices are still positive.)</a:t>
            </a:r>
            <a:endParaRPr 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" name="Oval 101"/>
          <p:cNvSpPr>
            <a:spLocks noChangeAspect="1"/>
          </p:cNvSpPr>
          <p:nvPr/>
        </p:nvSpPr>
        <p:spPr>
          <a:xfrm>
            <a:off x="1785468" y="105273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>
            <a:off x="1172653" y="177614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4" name="Straight Connector 103"/>
          <p:cNvCxnSpPr>
            <a:stCxn id="103" idx="7"/>
            <a:endCxn id="102" idx="3"/>
          </p:cNvCxnSpPr>
          <p:nvPr/>
        </p:nvCxnSpPr>
        <p:spPr>
          <a:xfrm flipV="1">
            <a:off x="1270982" y="1151065"/>
            <a:ext cx="531357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103" idx="4"/>
            <a:endCxn id="106" idx="0"/>
          </p:cNvCxnSpPr>
          <p:nvPr/>
        </p:nvCxnSpPr>
        <p:spPr>
          <a:xfrm rot="5400000">
            <a:off x="933045" y="2188555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>
            <a:spLocks noChangeAspect="1"/>
          </p:cNvSpPr>
          <p:nvPr/>
        </p:nvSpPr>
        <p:spPr>
          <a:xfrm>
            <a:off x="1172653" y="2485764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>
            <a:off x="1785468" y="177614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8" name="Oval 107"/>
          <p:cNvSpPr>
            <a:spLocks noChangeAspect="1"/>
          </p:cNvSpPr>
          <p:nvPr/>
        </p:nvSpPr>
        <p:spPr>
          <a:xfrm>
            <a:off x="2354128" y="177614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9" name="Straight Connector 108"/>
          <p:cNvCxnSpPr/>
          <p:nvPr/>
        </p:nvCxnSpPr>
        <p:spPr>
          <a:xfrm rot="16200000" flipH="1">
            <a:off x="1543478" y="2190566"/>
            <a:ext cx="599180" cy="741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108" idx="4"/>
            <a:endCxn id="112" idx="0"/>
          </p:cNvCxnSpPr>
          <p:nvPr/>
        </p:nvCxnSpPr>
        <p:spPr>
          <a:xfrm rot="5400000">
            <a:off x="2112138" y="2190937"/>
            <a:ext cx="599180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>
            <a:spLocks noChangeAspect="1"/>
          </p:cNvSpPr>
          <p:nvPr/>
        </p:nvSpPr>
        <p:spPr>
          <a:xfrm>
            <a:off x="1785468" y="249052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2354128" y="249052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3" name="Straight Connector 112"/>
          <p:cNvCxnSpPr>
            <a:stCxn id="107" idx="0"/>
            <a:endCxn id="102" idx="4"/>
          </p:cNvCxnSpPr>
          <p:nvPr/>
        </p:nvCxnSpPr>
        <p:spPr>
          <a:xfrm rot="5400000" flipH="1" flipV="1">
            <a:off x="1538963" y="1472042"/>
            <a:ext cx="60821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8" idx="1"/>
            <a:endCxn id="102" idx="5"/>
          </p:cNvCxnSpPr>
          <p:nvPr/>
        </p:nvCxnSpPr>
        <p:spPr>
          <a:xfrm flipH="1" flipV="1">
            <a:off x="1883797" y="1151065"/>
            <a:ext cx="487202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>
            <a:spLocks noChangeAspect="1"/>
          </p:cNvSpPr>
          <p:nvPr/>
        </p:nvSpPr>
        <p:spPr>
          <a:xfrm>
            <a:off x="611560" y="320609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6" name="Straight Connector 115"/>
          <p:cNvCxnSpPr>
            <a:stCxn id="115" idx="7"/>
            <a:endCxn id="106" idx="3"/>
          </p:cNvCxnSpPr>
          <p:nvPr/>
        </p:nvCxnSpPr>
        <p:spPr>
          <a:xfrm flipV="1">
            <a:off x="709889" y="2584093"/>
            <a:ext cx="479635" cy="6388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15" idx="4"/>
            <a:endCxn id="118" idx="0"/>
          </p:cNvCxnSpPr>
          <p:nvPr/>
        </p:nvCxnSpPr>
        <p:spPr>
          <a:xfrm rot="5400000">
            <a:off x="371952" y="3618505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/>
          <p:cNvSpPr>
            <a:spLocks noChangeAspect="1"/>
          </p:cNvSpPr>
          <p:nvPr/>
        </p:nvSpPr>
        <p:spPr>
          <a:xfrm>
            <a:off x="611560" y="3915714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9" name="Oval 118"/>
          <p:cNvSpPr>
            <a:spLocks noChangeAspect="1"/>
          </p:cNvSpPr>
          <p:nvPr/>
        </p:nvSpPr>
        <p:spPr>
          <a:xfrm>
            <a:off x="1181437" y="320609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0" name="Oval 119"/>
          <p:cNvSpPr>
            <a:spLocks noChangeAspect="1"/>
          </p:cNvSpPr>
          <p:nvPr/>
        </p:nvSpPr>
        <p:spPr>
          <a:xfrm>
            <a:off x="1806880" y="320609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1" name="Straight Connector 120"/>
          <p:cNvCxnSpPr/>
          <p:nvPr/>
        </p:nvCxnSpPr>
        <p:spPr>
          <a:xfrm rot="16200000" flipH="1">
            <a:off x="939447" y="3620516"/>
            <a:ext cx="599180" cy="741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20" idx="4"/>
            <a:endCxn id="144" idx="0"/>
          </p:cNvCxnSpPr>
          <p:nvPr/>
        </p:nvCxnSpPr>
        <p:spPr>
          <a:xfrm>
            <a:off x="1864480" y="3321297"/>
            <a:ext cx="7145" cy="592979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>
            <a:spLocks noChangeAspect="1"/>
          </p:cNvSpPr>
          <p:nvPr/>
        </p:nvSpPr>
        <p:spPr>
          <a:xfrm>
            <a:off x="1181437" y="392047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5" name="Straight Connector 124"/>
          <p:cNvCxnSpPr>
            <a:stCxn id="119" idx="0"/>
            <a:endCxn id="106" idx="4"/>
          </p:cNvCxnSpPr>
          <p:nvPr/>
        </p:nvCxnSpPr>
        <p:spPr>
          <a:xfrm rot="16200000" flipV="1">
            <a:off x="932079" y="2899139"/>
            <a:ext cx="605133" cy="87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20" idx="1"/>
            <a:endCxn id="106" idx="5"/>
          </p:cNvCxnSpPr>
          <p:nvPr/>
        </p:nvCxnSpPr>
        <p:spPr>
          <a:xfrm flipH="1" flipV="1">
            <a:off x="1270982" y="2584093"/>
            <a:ext cx="552769" cy="6388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/>
          <p:cNvSpPr>
            <a:spLocks noChangeAspect="1"/>
          </p:cNvSpPr>
          <p:nvPr/>
        </p:nvSpPr>
        <p:spPr>
          <a:xfrm>
            <a:off x="3432405" y="106176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8" name="Oval 127"/>
          <p:cNvSpPr>
            <a:spLocks noChangeAspect="1"/>
          </p:cNvSpPr>
          <p:nvPr/>
        </p:nvSpPr>
        <p:spPr>
          <a:xfrm>
            <a:off x="3131840" y="1785178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9" name="Straight Connector 128"/>
          <p:cNvCxnSpPr>
            <a:stCxn id="128" idx="7"/>
            <a:endCxn id="127" idx="3"/>
          </p:cNvCxnSpPr>
          <p:nvPr/>
        </p:nvCxnSpPr>
        <p:spPr>
          <a:xfrm flipV="1">
            <a:off x="3230169" y="1160096"/>
            <a:ext cx="219107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28" idx="4"/>
            <a:endCxn id="131" idx="0"/>
          </p:cNvCxnSpPr>
          <p:nvPr/>
        </p:nvCxnSpPr>
        <p:spPr>
          <a:xfrm rot="5400000">
            <a:off x="2892232" y="2197586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>
            <a:spLocks noChangeAspect="1"/>
          </p:cNvSpPr>
          <p:nvPr/>
        </p:nvSpPr>
        <p:spPr>
          <a:xfrm>
            <a:off x="3131840" y="2494795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2" name="Oval 131"/>
          <p:cNvSpPr>
            <a:spLocks noChangeAspect="1"/>
          </p:cNvSpPr>
          <p:nvPr/>
        </p:nvSpPr>
        <p:spPr>
          <a:xfrm>
            <a:off x="3751096" y="1785178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3" name="Straight Connector 132"/>
          <p:cNvCxnSpPr>
            <a:stCxn id="132" idx="4"/>
            <a:endCxn id="134" idx="0"/>
          </p:cNvCxnSpPr>
          <p:nvPr/>
        </p:nvCxnSpPr>
        <p:spPr>
          <a:xfrm rot="5400000">
            <a:off x="3509106" y="2199968"/>
            <a:ext cx="599180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>
            <a:spLocks noChangeAspect="1"/>
          </p:cNvSpPr>
          <p:nvPr/>
        </p:nvSpPr>
        <p:spPr>
          <a:xfrm>
            <a:off x="3751096" y="249955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5" name="Straight Connector 134"/>
          <p:cNvCxnSpPr>
            <a:stCxn id="132" idx="1"/>
            <a:endCxn id="127" idx="5"/>
          </p:cNvCxnSpPr>
          <p:nvPr/>
        </p:nvCxnSpPr>
        <p:spPr>
          <a:xfrm flipH="1" flipV="1">
            <a:off x="3530734" y="1160096"/>
            <a:ext cx="237233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12" idx="4"/>
          </p:cNvCxnSpPr>
          <p:nvPr/>
        </p:nvCxnSpPr>
        <p:spPr>
          <a:xfrm>
            <a:off x="2411728" y="2605727"/>
            <a:ext cx="0" cy="39122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12" idx="5"/>
          </p:cNvCxnSpPr>
          <p:nvPr/>
        </p:nvCxnSpPr>
        <p:spPr>
          <a:xfrm>
            <a:off x="2452457" y="2588856"/>
            <a:ext cx="247335" cy="40809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12" idx="3"/>
          </p:cNvCxnSpPr>
          <p:nvPr/>
        </p:nvCxnSpPr>
        <p:spPr>
          <a:xfrm flipH="1">
            <a:off x="2127398" y="2588856"/>
            <a:ext cx="243601" cy="40809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31" idx="4"/>
          </p:cNvCxnSpPr>
          <p:nvPr/>
        </p:nvCxnSpPr>
        <p:spPr>
          <a:xfrm flipH="1">
            <a:off x="3187908" y="2609995"/>
            <a:ext cx="1532" cy="39493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31" idx="5"/>
          </p:cNvCxnSpPr>
          <p:nvPr/>
        </p:nvCxnSpPr>
        <p:spPr>
          <a:xfrm>
            <a:off x="3230169" y="2593124"/>
            <a:ext cx="245803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1" idx="3"/>
          </p:cNvCxnSpPr>
          <p:nvPr/>
        </p:nvCxnSpPr>
        <p:spPr>
          <a:xfrm flipH="1">
            <a:off x="2903579" y="2593124"/>
            <a:ext cx="245132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02" idx="2"/>
          </p:cNvCxnSpPr>
          <p:nvPr/>
        </p:nvCxnSpPr>
        <p:spPr>
          <a:xfrm flipH="1">
            <a:off x="949706" y="1110336"/>
            <a:ext cx="835762" cy="38356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27" idx="6"/>
          </p:cNvCxnSpPr>
          <p:nvPr/>
        </p:nvCxnSpPr>
        <p:spPr>
          <a:xfrm>
            <a:off x="3547605" y="1119367"/>
            <a:ext cx="578560" cy="39694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/>
          <p:cNvSpPr>
            <a:spLocks noChangeAspect="1"/>
          </p:cNvSpPr>
          <p:nvPr/>
        </p:nvSpPr>
        <p:spPr>
          <a:xfrm>
            <a:off x="1814025" y="391427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45" name="Straight Connector 144"/>
          <p:cNvCxnSpPr>
            <a:stCxn id="144" idx="4"/>
          </p:cNvCxnSpPr>
          <p:nvPr/>
        </p:nvCxnSpPr>
        <p:spPr>
          <a:xfrm flipH="1">
            <a:off x="1870093" y="4029476"/>
            <a:ext cx="1532" cy="39493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44" idx="5"/>
          </p:cNvCxnSpPr>
          <p:nvPr/>
        </p:nvCxnSpPr>
        <p:spPr>
          <a:xfrm>
            <a:off x="1912354" y="4012605"/>
            <a:ext cx="245803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44" idx="3"/>
          </p:cNvCxnSpPr>
          <p:nvPr/>
        </p:nvCxnSpPr>
        <p:spPr>
          <a:xfrm flipH="1">
            <a:off x="1585764" y="4012605"/>
            <a:ext cx="245132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urved Connector 147"/>
          <p:cNvCxnSpPr>
            <a:stCxn id="118" idx="2"/>
            <a:endCxn id="103" idx="2"/>
          </p:cNvCxnSpPr>
          <p:nvPr/>
        </p:nvCxnSpPr>
        <p:spPr>
          <a:xfrm rot="10800000" flipH="1">
            <a:off x="611559" y="1833748"/>
            <a:ext cx="561093" cy="2139567"/>
          </a:xfrm>
          <a:prstGeom prst="curvedConnector3">
            <a:avLst>
              <a:gd name="adj1" fmla="val -40742"/>
            </a:avLst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urved Connector 148"/>
          <p:cNvCxnSpPr>
            <a:stCxn id="119" idx="7"/>
            <a:endCxn id="111" idx="3"/>
          </p:cNvCxnSpPr>
          <p:nvPr/>
        </p:nvCxnSpPr>
        <p:spPr>
          <a:xfrm rot="5400000" flipH="1" flipV="1">
            <a:off x="1223996" y="2644626"/>
            <a:ext cx="634112" cy="52257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20" idx="6"/>
          </p:cNvCxnSpPr>
          <p:nvPr/>
        </p:nvCxnSpPr>
        <p:spPr>
          <a:xfrm>
            <a:off x="1922080" y="3263697"/>
            <a:ext cx="561688" cy="453335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580110" y="4399463"/>
            <a:ext cx="6444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Keep the dual values of all vertices.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674701" y="4840750"/>
                <a:ext cx="82868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Start growing a new alternating forest w.r.t. the new matching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.</m:t>
                    </m:r>
                  </m:oMath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01" y="4840750"/>
                <a:ext cx="8286846" cy="461665"/>
              </a:xfrm>
              <a:prstGeom prst="rect">
                <a:avLst/>
              </a:prstGeom>
              <a:blipFill>
                <a:blip r:embed="rId6"/>
                <a:stretch>
                  <a:fillRect l="-73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98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80" grpId="0"/>
      <p:bldP spid="123" grpId="0"/>
      <p:bldP spid="100" grpId="0"/>
      <p:bldP spid="101" grpId="0"/>
      <p:bldP spid="57" grpId="0"/>
      <p:bldP spid="5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>
            <a:spLocks noChangeAspect="1"/>
          </p:cNvSpPr>
          <p:nvPr/>
        </p:nvSpPr>
        <p:spPr>
          <a:xfrm>
            <a:off x="2211600" y="100701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598785" y="173042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" name="Straight Connector 7"/>
          <p:cNvCxnSpPr>
            <a:stCxn id="6" idx="7"/>
            <a:endCxn id="4" idx="3"/>
          </p:cNvCxnSpPr>
          <p:nvPr/>
        </p:nvCxnSpPr>
        <p:spPr>
          <a:xfrm flipV="1">
            <a:off x="1697114" y="1105345"/>
            <a:ext cx="531357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4"/>
            <a:endCxn id="15" idx="0"/>
          </p:cNvCxnSpPr>
          <p:nvPr/>
        </p:nvCxnSpPr>
        <p:spPr>
          <a:xfrm rot="5400000">
            <a:off x="1359177" y="2142835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1598785" y="2440044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211600" y="173042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2780260" y="173042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7" name="Straight Connector 26"/>
          <p:cNvCxnSpPr/>
          <p:nvPr/>
        </p:nvCxnSpPr>
        <p:spPr>
          <a:xfrm rot="16200000" flipH="1">
            <a:off x="1969610" y="2144846"/>
            <a:ext cx="599180" cy="741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7" idx="4"/>
            <a:endCxn id="112" idx="0"/>
          </p:cNvCxnSpPr>
          <p:nvPr/>
        </p:nvCxnSpPr>
        <p:spPr>
          <a:xfrm rot="5400000">
            <a:off x="2538270" y="2145217"/>
            <a:ext cx="599180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>
            <a:spLocks noChangeAspect="1"/>
          </p:cNvSpPr>
          <p:nvPr/>
        </p:nvSpPr>
        <p:spPr>
          <a:xfrm>
            <a:off x="2211600" y="244480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2780260" y="244480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6" name="Straight Connector 115"/>
          <p:cNvCxnSpPr>
            <a:stCxn id="16" idx="0"/>
            <a:endCxn id="4" idx="4"/>
          </p:cNvCxnSpPr>
          <p:nvPr/>
        </p:nvCxnSpPr>
        <p:spPr>
          <a:xfrm rot="5400000" flipH="1" flipV="1">
            <a:off x="1965095" y="1426322"/>
            <a:ext cx="60821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7" idx="1"/>
            <a:endCxn id="4" idx="5"/>
          </p:cNvCxnSpPr>
          <p:nvPr/>
        </p:nvCxnSpPr>
        <p:spPr>
          <a:xfrm flipH="1" flipV="1">
            <a:off x="2309929" y="1105345"/>
            <a:ext cx="487202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>
            <a:spLocks noChangeAspect="1"/>
          </p:cNvSpPr>
          <p:nvPr/>
        </p:nvSpPr>
        <p:spPr>
          <a:xfrm>
            <a:off x="1037692" y="316037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1" name="Straight Connector 130"/>
          <p:cNvCxnSpPr>
            <a:stCxn id="130" idx="7"/>
            <a:endCxn id="15" idx="3"/>
          </p:cNvCxnSpPr>
          <p:nvPr/>
        </p:nvCxnSpPr>
        <p:spPr>
          <a:xfrm flipV="1">
            <a:off x="1136021" y="2538373"/>
            <a:ext cx="479635" cy="6388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130" idx="4"/>
            <a:endCxn id="133" idx="0"/>
          </p:cNvCxnSpPr>
          <p:nvPr/>
        </p:nvCxnSpPr>
        <p:spPr>
          <a:xfrm rot="5400000">
            <a:off x="798084" y="3572785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>
            <a:spLocks noChangeAspect="1"/>
          </p:cNvSpPr>
          <p:nvPr/>
        </p:nvSpPr>
        <p:spPr>
          <a:xfrm>
            <a:off x="1037692" y="3869994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1607569" y="316037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2233012" y="316037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8" name="Straight Connector 137"/>
          <p:cNvCxnSpPr/>
          <p:nvPr/>
        </p:nvCxnSpPr>
        <p:spPr>
          <a:xfrm rot="16200000" flipH="1">
            <a:off x="1365579" y="3574796"/>
            <a:ext cx="599180" cy="741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37" idx="4"/>
            <a:endCxn id="124" idx="0"/>
          </p:cNvCxnSpPr>
          <p:nvPr/>
        </p:nvCxnSpPr>
        <p:spPr>
          <a:xfrm>
            <a:off x="2290612" y="3275577"/>
            <a:ext cx="7145" cy="592979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/>
          <p:cNvSpPr>
            <a:spLocks noChangeAspect="1"/>
          </p:cNvSpPr>
          <p:nvPr/>
        </p:nvSpPr>
        <p:spPr>
          <a:xfrm>
            <a:off x="1607569" y="387475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42" name="Straight Connector 141"/>
          <p:cNvCxnSpPr>
            <a:stCxn id="136" idx="0"/>
            <a:endCxn id="15" idx="4"/>
          </p:cNvCxnSpPr>
          <p:nvPr/>
        </p:nvCxnSpPr>
        <p:spPr>
          <a:xfrm rot="16200000" flipV="1">
            <a:off x="1358211" y="2853419"/>
            <a:ext cx="605133" cy="87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37" idx="1"/>
            <a:endCxn id="15" idx="5"/>
          </p:cNvCxnSpPr>
          <p:nvPr/>
        </p:nvCxnSpPr>
        <p:spPr>
          <a:xfrm flipH="1" flipV="1">
            <a:off x="1697114" y="2538373"/>
            <a:ext cx="552769" cy="6388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Oval 157"/>
          <p:cNvSpPr>
            <a:spLocks noChangeAspect="1"/>
          </p:cNvSpPr>
          <p:nvPr/>
        </p:nvSpPr>
        <p:spPr>
          <a:xfrm>
            <a:off x="3858537" y="101604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9" name="Oval 158"/>
          <p:cNvSpPr>
            <a:spLocks noChangeAspect="1"/>
          </p:cNvSpPr>
          <p:nvPr/>
        </p:nvSpPr>
        <p:spPr>
          <a:xfrm>
            <a:off x="3557972" y="1739458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60" name="Straight Connector 159"/>
          <p:cNvCxnSpPr>
            <a:stCxn id="159" idx="7"/>
            <a:endCxn id="158" idx="3"/>
          </p:cNvCxnSpPr>
          <p:nvPr/>
        </p:nvCxnSpPr>
        <p:spPr>
          <a:xfrm flipV="1">
            <a:off x="3656301" y="1114376"/>
            <a:ext cx="219107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59" idx="4"/>
            <a:endCxn id="162" idx="0"/>
          </p:cNvCxnSpPr>
          <p:nvPr/>
        </p:nvCxnSpPr>
        <p:spPr>
          <a:xfrm rot="5400000">
            <a:off x="3318364" y="2151866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/>
          <p:cNvSpPr>
            <a:spLocks noChangeAspect="1"/>
          </p:cNvSpPr>
          <p:nvPr/>
        </p:nvSpPr>
        <p:spPr>
          <a:xfrm>
            <a:off x="3557972" y="2449075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6" name="Oval 165"/>
          <p:cNvSpPr>
            <a:spLocks noChangeAspect="1"/>
          </p:cNvSpPr>
          <p:nvPr/>
        </p:nvSpPr>
        <p:spPr>
          <a:xfrm>
            <a:off x="4177228" y="1739458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68" name="Straight Connector 167"/>
          <p:cNvCxnSpPr>
            <a:stCxn id="166" idx="4"/>
            <a:endCxn id="188" idx="0"/>
          </p:cNvCxnSpPr>
          <p:nvPr/>
        </p:nvCxnSpPr>
        <p:spPr>
          <a:xfrm rot="5400000">
            <a:off x="3935238" y="2154248"/>
            <a:ext cx="599180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 187"/>
          <p:cNvSpPr>
            <a:spLocks noChangeAspect="1"/>
          </p:cNvSpPr>
          <p:nvPr/>
        </p:nvSpPr>
        <p:spPr>
          <a:xfrm>
            <a:off x="4177228" y="245383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90" name="Straight Connector 189"/>
          <p:cNvCxnSpPr>
            <a:stCxn id="166" idx="1"/>
            <a:endCxn id="158" idx="5"/>
          </p:cNvCxnSpPr>
          <p:nvPr/>
        </p:nvCxnSpPr>
        <p:spPr>
          <a:xfrm flipH="1" flipV="1">
            <a:off x="3956866" y="1114376"/>
            <a:ext cx="237233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283967" y="1151032"/>
            <a:ext cx="4895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All edges leaving the forest, 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from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even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vertices, are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tight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i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4292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Adjusting</a:t>
            </a:r>
            <a:r>
              <a:rPr lang="en-US" sz="4400" kern="0" dirty="0" smtClean="0">
                <a:solidFill>
                  <a:srgbClr val="0033CC"/>
                </a:solidFill>
              </a:rPr>
              <a:t> dual variables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cxnSp>
        <p:nvCxnSpPr>
          <p:cNvPr id="24" name="Straight Connector 23"/>
          <p:cNvCxnSpPr>
            <a:stCxn id="112" idx="4"/>
          </p:cNvCxnSpPr>
          <p:nvPr/>
        </p:nvCxnSpPr>
        <p:spPr>
          <a:xfrm>
            <a:off x="2837860" y="2560007"/>
            <a:ext cx="0" cy="39122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112" idx="5"/>
          </p:cNvCxnSpPr>
          <p:nvPr/>
        </p:nvCxnSpPr>
        <p:spPr>
          <a:xfrm>
            <a:off x="2878589" y="2543136"/>
            <a:ext cx="247335" cy="40809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112" idx="3"/>
          </p:cNvCxnSpPr>
          <p:nvPr/>
        </p:nvCxnSpPr>
        <p:spPr>
          <a:xfrm flipH="1">
            <a:off x="2553530" y="2543136"/>
            <a:ext cx="243601" cy="40809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162" idx="4"/>
          </p:cNvCxnSpPr>
          <p:nvPr/>
        </p:nvCxnSpPr>
        <p:spPr>
          <a:xfrm flipH="1">
            <a:off x="3614040" y="2564275"/>
            <a:ext cx="1532" cy="39493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162" idx="5"/>
          </p:cNvCxnSpPr>
          <p:nvPr/>
        </p:nvCxnSpPr>
        <p:spPr>
          <a:xfrm>
            <a:off x="3656301" y="2547404"/>
            <a:ext cx="245803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62" idx="3"/>
          </p:cNvCxnSpPr>
          <p:nvPr/>
        </p:nvCxnSpPr>
        <p:spPr>
          <a:xfrm flipH="1">
            <a:off x="3329711" y="2547404"/>
            <a:ext cx="245132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4" idx="2"/>
          </p:cNvCxnSpPr>
          <p:nvPr/>
        </p:nvCxnSpPr>
        <p:spPr>
          <a:xfrm flipH="1">
            <a:off x="1375838" y="1064616"/>
            <a:ext cx="835762" cy="38356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58" idx="6"/>
          </p:cNvCxnSpPr>
          <p:nvPr/>
        </p:nvCxnSpPr>
        <p:spPr>
          <a:xfrm>
            <a:off x="3973737" y="1073647"/>
            <a:ext cx="578560" cy="39694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>
            <a:spLocks noChangeAspect="1"/>
          </p:cNvSpPr>
          <p:nvPr/>
        </p:nvSpPr>
        <p:spPr>
          <a:xfrm>
            <a:off x="2240157" y="386855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6" name="Straight Connector 125"/>
          <p:cNvCxnSpPr>
            <a:stCxn id="124" idx="4"/>
          </p:cNvCxnSpPr>
          <p:nvPr/>
        </p:nvCxnSpPr>
        <p:spPr>
          <a:xfrm flipH="1">
            <a:off x="2296225" y="3983756"/>
            <a:ext cx="1532" cy="39493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24" idx="5"/>
          </p:cNvCxnSpPr>
          <p:nvPr/>
        </p:nvCxnSpPr>
        <p:spPr>
          <a:xfrm>
            <a:off x="2338486" y="3966885"/>
            <a:ext cx="245803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24" idx="3"/>
          </p:cNvCxnSpPr>
          <p:nvPr/>
        </p:nvCxnSpPr>
        <p:spPr>
          <a:xfrm flipH="1">
            <a:off x="2011896" y="3966885"/>
            <a:ext cx="245132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0" y="4896029"/>
            <a:ext cx="91477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All forest edges and </a:t>
            </a:r>
            <a:r>
              <a:rPr lang="en-US" sz="22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matched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edges are still </a:t>
            </a:r>
            <a:r>
              <a:rPr lang="en-US" sz="22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tight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-6696" y="5687536"/>
                <a:ext cx="904194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𝛿</m:t>
                    </m:r>
                    <m:r>
                      <a:rPr lang="en-US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=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𝛿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  <a:sym typeface="Symbol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𝑦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𝑢</m:t>
                        </m:r>
                      </m:sub>
                    </m:sSub>
                    <m:r>
                      <a:rPr lang="en-US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=</m:t>
                    </m:r>
                    <m:r>
                      <a:rPr lang="en-US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0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 </m:t>
                    </m:r>
                  </m:oMath>
                </a14:m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  <a:sym typeface="Symbol"/>
                  </a:rPr>
                  <a:t>for every root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𝑢</m:t>
                    </m:r>
                  </m:oMath>
                </a14:m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  <a:sym typeface="Symbol"/>
                  </a:rPr>
                  <a:t> and we are done! (See next slide.)</a:t>
                </a:r>
                <a:endParaRPr lang="en-US" sz="2200" i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696" y="5687536"/>
                <a:ext cx="9041941" cy="430887"/>
              </a:xfrm>
              <a:prstGeom prst="rect">
                <a:avLst/>
              </a:prstGeom>
              <a:blipFill>
                <a:blip r:embed="rId2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10096" y="6089967"/>
                <a:ext cx="904194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𝛿</m:t>
                    </m:r>
                    <m:r>
                      <a:rPr lang="en-US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=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𝛿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  <a:sym typeface="Symbol"/>
                  </a:rPr>
                  <a:t>, we have at least one new </a:t>
                </a:r>
                <a:r>
                  <a:rPr lang="en-US" sz="22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  <a:sym typeface="Symbol"/>
                  </a:rPr>
                  <a:t>tight</a:t>
                </a:r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  <a:sym typeface="Symbol"/>
                  </a:rPr>
                  <a:t> edge.</a:t>
                </a:r>
                <a:endParaRPr lang="en-US" sz="2200" i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" y="6089967"/>
                <a:ext cx="9041941" cy="430887"/>
              </a:xfrm>
              <a:prstGeom prst="rect">
                <a:avLst/>
              </a:prstGeom>
              <a:blipFill rotWithShape="0">
                <a:blip r:embed="rId18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/>
          <p:cNvSpPr txBox="1"/>
          <p:nvPr/>
        </p:nvSpPr>
        <p:spPr>
          <a:xfrm>
            <a:off x="7032" y="4535408"/>
            <a:ext cx="91477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Slacks of edges connecting two vertices in the forest are unchanged.</a:t>
            </a:r>
            <a:endParaRPr lang="en-US" sz="2200" i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7" name="Straight Connector 66"/>
          <p:cNvCxnSpPr>
            <a:stCxn id="137" idx="6"/>
          </p:cNvCxnSpPr>
          <p:nvPr/>
        </p:nvCxnSpPr>
        <p:spPr>
          <a:xfrm>
            <a:off x="2348212" y="3217977"/>
            <a:ext cx="561688" cy="453335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136" idx="7"/>
            <a:endCxn id="111" idx="3"/>
          </p:cNvCxnSpPr>
          <p:nvPr/>
        </p:nvCxnSpPr>
        <p:spPr>
          <a:xfrm rot="5400000" flipH="1" flipV="1">
            <a:off x="1650128" y="2598906"/>
            <a:ext cx="634112" cy="52257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2838" y="5256649"/>
                <a:ext cx="914774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</a:rPr>
                  <a:t>Slacks of edges leaving the forest from even vertices decrease by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𝛿</m:t>
                    </m:r>
                  </m:oMath>
                </a14:m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" y="5256649"/>
                <a:ext cx="9147744" cy="430887"/>
              </a:xfrm>
              <a:prstGeom prst="rect">
                <a:avLst/>
              </a:prstGeom>
              <a:blipFill>
                <a:blip r:embed="rId19"/>
                <a:stretch>
                  <a:fillRect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176011" y="2039368"/>
                <a:ext cx="48952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𝛿</m:t>
                    </m:r>
                  </m:oMath>
                </a14:m>
                <a:r>
                  <a:rPr lang="en-US" sz="24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𝑆</m:t>
                    </m:r>
                  </m:oMath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011" y="2039368"/>
                <a:ext cx="4895293" cy="461665"/>
              </a:xfrm>
              <a:prstGeom prst="rect">
                <a:avLst/>
              </a:prstGeom>
              <a:blipFill>
                <a:blip r:embed="rId20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4176011" y="2529119"/>
                <a:ext cx="48952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𝛿</m:t>
                    </m:r>
                  </m:oMath>
                </a14:m>
                <a:r>
                  <a:rPr lang="en-US" sz="24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𝑇</m:t>
                    </m:r>
                  </m:oMath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011" y="2529119"/>
                <a:ext cx="4895293" cy="461665"/>
              </a:xfrm>
              <a:prstGeom prst="rect">
                <a:avLst/>
              </a:prstGeom>
              <a:blipFill>
                <a:blip r:embed="rId21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329174" y="3181639"/>
                <a:ext cx="2120824" cy="573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174" y="3181639"/>
                <a:ext cx="2120824" cy="573490"/>
              </a:xfrm>
              <a:prstGeom prst="rect">
                <a:avLst/>
              </a:prstGeom>
              <a:blipFill>
                <a:blip r:embed="rId22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374165" y="3072891"/>
                <a:ext cx="2407455" cy="79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min</m:t>
                              </m:r>
                            </m:e>
                            <m:li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𝑆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𝑣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∉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𝑇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165" y="3072891"/>
                <a:ext cx="2407455" cy="790986"/>
              </a:xfrm>
              <a:prstGeom prst="rect">
                <a:avLst/>
              </a:prstGeom>
              <a:blipFill>
                <a:blip r:embed="rId23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5115206" y="3926156"/>
                <a:ext cx="26695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206" y="3926156"/>
                <a:ext cx="2669583" cy="461665"/>
              </a:xfrm>
              <a:prstGeom prst="rect">
                <a:avLst/>
              </a:prstGeom>
              <a:blipFill>
                <a:blip r:embed="rId2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3257828" y="2990784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828" y="2990784"/>
                <a:ext cx="70422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2764923" y="3673303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923" y="3673303"/>
                <a:ext cx="704221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98082" y="843073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843073"/>
                <a:ext cx="704221" cy="4616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98082" y="2270409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2270409"/>
                <a:ext cx="704221" cy="46166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98082" y="1552397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1552397"/>
                <a:ext cx="704221" cy="4616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1347754" y="1930989"/>
                <a:ext cx="3695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54" y="1930989"/>
                <a:ext cx="369514" cy="461665"/>
              </a:xfrm>
              <a:prstGeom prst="rect">
                <a:avLst/>
              </a:prstGeom>
              <a:blipFill>
                <a:blip r:embed="rId30"/>
                <a:stretch>
                  <a:fillRect l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1101170" y="2490983"/>
                <a:ext cx="3695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170" y="2490983"/>
                <a:ext cx="369514" cy="461665"/>
              </a:xfrm>
              <a:prstGeom prst="rect">
                <a:avLst/>
              </a:prstGeom>
              <a:blipFill>
                <a:blip r:embed="rId31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2088759" y="2668918"/>
                <a:ext cx="3695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759" y="2668918"/>
                <a:ext cx="369514" cy="461665"/>
              </a:xfrm>
              <a:prstGeom prst="rect">
                <a:avLst/>
              </a:prstGeom>
              <a:blipFill>
                <a:blip r:embed="rId32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98082" y="3692303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3692303"/>
                <a:ext cx="704221" cy="46166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98082" y="2982979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2982979"/>
                <a:ext cx="704221" cy="46166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19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47" grpId="0"/>
      <p:bldP spid="148" grpId="0"/>
      <p:bldP spid="62" grpId="0"/>
      <p:bldP spid="80" grpId="0"/>
      <p:bldP spid="68" grpId="0"/>
      <p:bldP spid="69" grpId="0"/>
      <p:bldP spid="70" grpId="0"/>
      <p:bldP spid="71" grpId="0"/>
      <p:bldP spid="73" grpId="0"/>
      <p:bldP spid="74" grpId="0"/>
      <p:bldP spid="77" grpId="0"/>
      <p:bldP spid="79" grpId="0"/>
      <p:bldP spid="82" grpId="0"/>
      <p:bldP spid="83" grpId="0"/>
      <p:bldP spid="90" grpId="0"/>
      <p:bldP spid="91" grpId="0"/>
      <p:bldP spid="92" grpId="0"/>
      <p:bldP spid="93" grpId="0"/>
      <p:bldP spid="9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>
            <a:spLocks noChangeAspect="1"/>
          </p:cNvSpPr>
          <p:nvPr/>
        </p:nvSpPr>
        <p:spPr>
          <a:xfrm>
            <a:off x="2211600" y="100701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598785" y="173042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" name="Straight Connector 7"/>
          <p:cNvCxnSpPr>
            <a:stCxn id="6" idx="7"/>
            <a:endCxn id="4" idx="3"/>
          </p:cNvCxnSpPr>
          <p:nvPr/>
        </p:nvCxnSpPr>
        <p:spPr>
          <a:xfrm flipV="1">
            <a:off x="1697114" y="1105345"/>
            <a:ext cx="531357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4"/>
            <a:endCxn id="15" idx="0"/>
          </p:cNvCxnSpPr>
          <p:nvPr/>
        </p:nvCxnSpPr>
        <p:spPr>
          <a:xfrm rot="5400000">
            <a:off x="1359177" y="2142835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1598785" y="2440044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211600" y="173042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2780260" y="173042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7" name="Straight Connector 26"/>
          <p:cNvCxnSpPr/>
          <p:nvPr/>
        </p:nvCxnSpPr>
        <p:spPr>
          <a:xfrm rot="16200000" flipH="1">
            <a:off x="1969610" y="2144846"/>
            <a:ext cx="599180" cy="741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7" idx="4"/>
            <a:endCxn id="112" idx="0"/>
          </p:cNvCxnSpPr>
          <p:nvPr/>
        </p:nvCxnSpPr>
        <p:spPr>
          <a:xfrm rot="5400000">
            <a:off x="2538270" y="2145217"/>
            <a:ext cx="599180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>
            <a:spLocks noChangeAspect="1"/>
          </p:cNvSpPr>
          <p:nvPr/>
        </p:nvSpPr>
        <p:spPr>
          <a:xfrm>
            <a:off x="2211600" y="244480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2780260" y="244480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6" name="Straight Connector 115"/>
          <p:cNvCxnSpPr>
            <a:stCxn id="16" idx="0"/>
            <a:endCxn id="4" idx="4"/>
          </p:cNvCxnSpPr>
          <p:nvPr/>
        </p:nvCxnSpPr>
        <p:spPr>
          <a:xfrm rot="5400000" flipH="1" flipV="1">
            <a:off x="1965095" y="1426322"/>
            <a:ext cx="60821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7" idx="1"/>
            <a:endCxn id="4" idx="5"/>
          </p:cNvCxnSpPr>
          <p:nvPr/>
        </p:nvCxnSpPr>
        <p:spPr>
          <a:xfrm flipH="1" flipV="1">
            <a:off x="2309929" y="1105345"/>
            <a:ext cx="487202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>
            <a:spLocks noChangeAspect="1"/>
          </p:cNvSpPr>
          <p:nvPr/>
        </p:nvSpPr>
        <p:spPr>
          <a:xfrm>
            <a:off x="1037692" y="316037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1" name="Straight Connector 130"/>
          <p:cNvCxnSpPr>
            <a:stCxn id="130" idx="7"/>
            <a:endCxn id="15" idx="3"/>
          </p:cNvCxnSpPr>
          <p:nvPr/>
        </p:nvCxnSpPr>
        <p:spPr>
          <a:xfrm flipV="1">
            <a:off x="1136021" y="2538373"/>
            <a:ext cx="479635" cy="6388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130" idx="4"/>
            <a:endCxn id="133" idx="0"/>
          </p:cNvCxnSpPr>
          <p:nvPr/>
        </p:nvCxnSpPr>
        <p:spPr>
          <a:xfrm rot="5400000">
            <a:off x="798084" y="3572785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>
            <a:spLocks noChangeAspect="1"/>
          </p:cNvSpPr>
          <p:nvPr/>
        </p:nvSpPr>
        <p:spPr>
          <a:xfrm>
            <a:off x="1037692" y="3869994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1607569" y="316037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2233012" y="316037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8" name="Straight Connector 137"/>
          <p:cNvCxnSpPr/>
          <p:nvPr/>
        </p:nvCxnSpPr>
        <p:spPr>
          <a:xfrm rot="16200000" flipH="1">
            <a:off x="1365579" y="3574796"/>
            <a:ext cx="599180" cy="741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37" idx="4"/>
            <a:endCxn id="124" idx="0"/>
          </p:cNvCxnSpPr>
          <p:nvPr/>
        </p:nvCxnSpPr>
        <p:spPr>
          <a:xfrm>
            <a:off x="2290612" y="3275577"/>
            <a:ext cx="7145" cy="592979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/>
          <p:cNvSpPr>
            <a:spLocks noChangeAspect="1"/>
          </p:cNvSpPr>
          <p:nvPr/>
        </p:nvSpPr>
        <p:spPr>
          <a:xfrm>
            <a:off x="1607569" y="387475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42" name="Straight Connector 141"/>
          <p:cNvCxnSpPr>
            <a:stCxn id="136" idx="0"/>
            <a:endCxn id="15" idx="4"/>
          </p:cNvCxnSpPr>
          <p:nvPr/>
        </p:nvCxnSpPr>
        <p:spPr>
          <a:xfrm rot="16200000" flipV="1">
            <a:off x="1358211" y="2853419"/>
            <a:ext cx="605133" cy="87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37" idx="1"/>
            <a:endCxn id="15" idx="5"/>
          </p:cNvCxnSpPr>
          <p:nvPr/>
        </p:nvCxnSpPr>
        <p:spPr>
          <a:xfrm flipH="1" flipV="1">
            <a:off x="1697114" y="2538373"/>
            <a:ext cx="552769" cy="6388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Oval 157"/>
          <p:cNvSpPr>
            <a:spLocks noChangeAspect="1"/>
          </p:cNvSpPr>
          <p:nvPr/>
        </p:nvSpPr>
        <p:spPr>
          <a:xfrm>
            <a:off x="3858537" y="101604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9" name="Oval 158"/>
          <p:cNvSpPr>
            <a:spLocks noChangeAspect="1"/>
          </p:cNvSpPr>
          <p:nvPr/>
        </p:nvSpPr>
        <p:spPr>
          <a:xfrm>
            <a:off x="3557972" y="1739458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60" name="Straight Connector 159"/>
          <p:cNvCxnSpPr>
            <a:stCxn id="159" idx="7"/>
            <a:endCxn id="158" idx="3"/>
          </p:cNvCxnSpPr>
          <p:nvPr/>
        </p:nvCxnSpPr>
        <p:spPr>
          <a:xfrm flipV="1">
            <a:off x="3656301" y="1114376"/>
            <a:ext cx="219107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59" idx="4"/>
            <a:endCxn id="162" idx="0"/>
          </p:cNvCxnSpPr>
          <p:nvPr/>
        </p:nvCxnSpPr>
        <p:spPr>
          <a:xfrm rot="5400000">
            <a:off x="3318364" y="2151866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/>
          <p:cNvSpPr>
            <a:spLocks noChangeAspect="1"/>
          </p:cNvSpPr>
          <p:nvPr/>
        </p:nvSpPr>
        <p:spPr>
          <a:xfrm>
            <a:off x="3557972" y="2449075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6" name="Oval 165"/>
          <p:cNvSpPr>
            <a:spLocks noChangeAspect="1"/>
          </p:cNvSpPr>
          <p:nvPr/>
        </p:nvSpPr>
        <p:spPr>
          <a:xfrm>
            <a:off x="4177228" y="1739458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68" name="Straight Connector 167"/>
          <p:cNvCxnSpPr>
            <a:stCxn id="166" idx="4"/>
            <a:endCxn id="188" idx="0"/>
          </p:cNvCxnSpPr>
          <p:nvPr/>
        </p:nvCxnSpPr>
        <p:spPr>
          <a:xfrm rot="5400000">
            <a:off x="3935238" y="2154248"/>
            <a:ext cx="599180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 187"/>
          <p:cNvSpPr>
            <a:spLocks noChangeAspect="1"/>
          </p:cNvSpPr>
          <p:nvPr/>
        </p:nvSpPr>
        <p:spPr>
          <a:xfrm>
            <a:off x="4177228" y="245383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90" name="Straight Connector 189"/>
          <p:cNvCxnSpPr>
            <a:stCxn id="166" idx="1"/>
            <a:endCxn id="158" idx="5"/>
          </p:cNvCxnSpPr>
          <p:nvPr/>
        </p:nvCxnSpPr>
        <p:spPr>
          <a:xfrm flipH="1" flipV="1">
            <a:off x="3956866" y="1114376"/>
            <a:ext cx="237233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283967" y="1151032"/>
            <a:ext cx="4895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All edges leaving the forest, 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from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even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vertices, are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tight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i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4292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Adjusting</a:t>
            </a:r>
            <a:r>
              <a:rPr lang="en-US" sz="4400" kern="0" dirty="0" smtClean="0">
                <a:solidFill>
                  <a:srgbClr val="0033CC"/>
                </a:solidFill>
              </a:rPr>
              <a:t> dual variables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cxnSp>
        <p:nvCxnSpPr>
          <p:cNvPr id="24" name="Straight Connector 23"/>
          <p:cNvCxnSpPr>
            <a:stCxn id="112" idx="4"/>
          </p:cNvCxnSpPr>
          <p:nvPr/>
        </p:nvCxnSpPr>
        <p:spPr>
          <a:xfrm>
            <a:off x="2837860" y="2560007"/>
            <a:ext cx="0" cy="39122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112" idx="5"/>
          </p:cNvCxnSpPr>
          <p:nvPr/>
        </p:nvCxnSpPr>
        <p:spPr>
          <a:xfrm>
            <a:off x="2878589" y="2543136"/>
            <a:ext cx="247335" cy="40809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112" idx="3"/>
          </p:cNvCxnSpPr>
          <p:nvPr/>
        </p:nvCxnSpPr>
        <p:spPr>
          <a:xfrm flipH="1">
            <a:off x="2553530" y="2543136"/>
            <a:ext cx="243601" cy="40809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162" idx="4"/>
          </p:cNvCxnSpPr>
          <p:nvPr/>
        </p:nvCxnSpPr>
        <p:spPr>
          <a:xfrm flipH="1">
            <a:off x="3614040" y="2564275"/>
            <a:ext cx="1532" cy="39493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162" idx="5"/>
          </p:cNvCxnSpPr>
          <p:nvPr/>
        </p:nvCxnSpPr>
        <p:spPr>
          <a:xfrm>
            <a:off x="3656301" y="2547404"/>
            <a:ext cx="245803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62" idx="3"/>
          </p:cNvCxnSpPr>
          <p:nvPr/>
        </p:nvCxnSpPr>
        <p:spPr>
          <a:xfrm flipH="1">
            <a:off x="3329711" y="2547404"/>
            <a:ext cx="245132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4" idx="2"/>
          </p:cNvCxnSpPr>
          <p:nvPr/>
        </p:nvCxnSpPr>
        <p:spPr>
          <a:xfrm flipH="1">
            <a:off x="1375838" y="1064616"/>
            <a:ext cx="835762" cy="38356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58" idx="6"/>
          </p:cNvCxnSpPr>
          <p:nvPr/>
        </p:nvCxnSpPr>
        <p:spPr>
          <a:xfrm>
            <a:off x="3973737" y="1073647"/>
            <a:ext cx="578560" cy="39694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>
            <a:spLocks noChangeAspect="1"/>
          </p:cNvSpPr>
          <p:nvPr/>
        </p:nvSpPr>
        <p:spPr>
          <a:xfrm>
            <a:off x="2240157" y="386855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6" name="Straight Connector 125"/>
          <p:cNvCxnSpPr>
            <a:stCxn id="124" idx="4"/>
          </p:cNvCxnSpPr>
          <p:nvPr/>
        </p:nvCxnSpPr>
        <p:spPr>
          <a:xfrm flipH="1">
            <a:off x="2296225" y="3983756"/>
            <a:ext cx="1532" cy="39493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24" idx="5"/>
          </p:cNvCxnSpPr>
          <p:nvPr/>
        </p:nvCxnSpPr>
        <p:spPr>
          <a:xfrm>
            <a:off x="2338486" y="3966885"/>
            <a:ext cx="245803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24" idx="3"/>
          </p:cNvCxnSpPr>
          <p:nvPr/>
        </p:nvCxnSpPr>
        <p:spPr>
          <a:xfrm flipH="1">
            <a:off x="2011896" y="3966885"/>
            <a:ext cx="245132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37" idx="6"/>
          </p:cNvCxnSpPr>
          <p:nvPr/>
        </p:nvCxnSpPr>
        <p:spPr>
          <a:xfrm>
            <a:off x="2348212" y="3217977"/>
            <a:ext cx="561688" cy="453335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136" idx="7"/>
            <a:endCxn id="111" idx="3"/>
          </p:cNvCxnSpPr>
          <p:nvPr/>
        </p:nvCxnSpPr>
        <p:spPr>
          <a:xfrm rot="5400000" flipH="1" flipV="1">
            <a:off x="1650128" y="2598906"/>
            <a:ext cx="634112" cy="52257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176011" y="2039368"/>
                <a:ext cx="48952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𝛿</m:t>
                    </m:r>
                  </m:oMath>
                </a14:m>
                <a:r>
                  <a:rPr lang="en-US" sz="24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𝑆</m:t>
                    </m:r>
                  </m:oMath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011" y="2039368"/>
                <a:ext cx="4895293" cy="461665"/>
              </a:xfrm>
              <a:prstGeom prst="rect">
                <a:avLst/>
              </a:prstGeom>
              <a:blipFill>
                <a:blip r:embed="rId2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4176011" y="2529119"/>
                <a:ext cx="48952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𝛿</m:t>
                    </m:r>
                  </m:oMath>
                </a14:m>
                <a:r>
                  <a:rPr lang="en-US" sz="24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𝑇</m:t>
                    </m:r>
                  </m:oMath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011" y="2529119"/>
                <a:ext cx="4895293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329174" y="3181639"/>
                <a:ext cx="2120824" cy="573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174" y="3181639"/>
                <a:ext cx="2120824" cy="573490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374165" y="3072891"/>
                <a:ext cx="2407455" cy="79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min</m:t>
                              </m:r>
                            </m:e>
                            <m:li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𝑆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𝑣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∉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𝑇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165" y="3072891"/>
                <a:ext cx="2407455" cy="790986"/>
              </a:xfrm>
              <a:prstGeom prst="rect">
                <a:avLst/>
              </a:prstGeom>
              <a:blipFill>
                <a:blip r:embed="rId5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5115206" y="3926156"/>
                <a:ext cx="26695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206" y="3926156"/>
                <a:ext cx="2669583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3257828" y="2990784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828" y="2990784"/>
                <a:ext cx="70422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2764923" y="3673303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923" y="3673303"/>
                <a:ext cx="70422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98082" y="843073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843073"/>
                <a:ext cx="70422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98082" y="2270409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2270409"/>
                <a:ext cx="70422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98082" y="1552397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1552397"/>
                <a:ext cx="704221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1347754" y="1930989"/>
                <a:ext cx="3695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54" y="1930989"/>
                <a:ext cx="369514" cy="461665"/>
              </a:xfrm>
              <a:prstGeom prst="rect">
                <a:avLst/>
              </a:prstGeom>
              <a:blipFill>
                <a:blip r:embed="rId12"/>
                <a:stretch>
                  <a:fillRect l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1101170" y="2490983"/>
                <a:ext cx="3695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170" y="2490983"/>
                <a:ext cx="369514" cy="461665"/>
              </a:xfrm>
              <a:prstGeom prst="rect">
                <a:avLst/>
              </a:prstGeom>
              <a:blipFill>
                <a:blip r:embed="rId13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2088759" y="2668918"/>
                <a:ext cx="3695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759" y="2668918"/>
                <a:ext cx="369514" cy="461665"/>
              </a:xfrm>
              <a:prstGeom prst="rect">
                <a:avLst/>
              </a:prstGeom>
              <a:blipFill>
                <a:blip r:embed="rId14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98082" y="3692303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3692303"/>
                <a:ext cx="704221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98082" y="2982979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2982979"/>
                <a:ext cx="704221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49554" y="5336870"/>
                <a:ext cx="90419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𝛿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  <a:sym typeface="Symbol"/>
                  </a:rPr>
                  <a:t> is the joint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𝑦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  <a:sym typeface="Symbol"/>
                  </a:rPr>
                  <a:t> value of the roots.</a:t>
                </a:r>
                <a:endParaRPr lang="en-US" sz="2400" i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4" y="5336870"/>
                <a:ext cx="9041941" cy="461665"/>
              </a:xfrm>
              <a:prstGeom prst="rect">
                <a:avLst/>
              </a:prstGeom>
              <a:blipFill>
                <a:blip r:embed="rId1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22074" y="4507053"/>
                <a:ext cx="9125670" cy="835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Lemma: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𝑆</m:t>
                    </m:r>
                  </m:oMath>
                </a14:m>
                <a:r>
                  <a:rPr lang="en-US" sz="24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are </a:t>
                </a:r>
                <a:r>
                  <a:rPr lang="en-US" sz="2400" dirty="0" smtClean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unmatched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b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𝑆</m:t>
                    </m:r>
                  </m:oMath>
                </a14:m>
                <a:r>
                  <a:rPr lang="en-US" sz="2400" b="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0" dirty="0" smtClean="0">
                    <a:latin typeface="Times New Roman" pitchFamily="18" charset="0"/>
                    <a:cs typeface="Times New Roman" pitchFamily="18" charset="0"/>
                  </a:rPr>
                  <a:t>is </a:t>
                </a:r>
                <a:r>
                  <a:rPr lang="en-US" sz="2400" b="0" dirty="0" smtClean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matched</a:t>
                </a:r>
                <a:r>
                  <a:rPr lang="en-US" sz="2400" b="0" dirty="0" smtClean="0">
                    <a:latin typeface="Times New Roman" pitchFamily="18" charset="0"/>
                    <a:cs typeface="Times New Roman" pitchFamily="18" charset="0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400" b="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" y="4507053"/>
                <a:ext cx="9125670" cy="835485"/>
              </a:xfrm>
              <a:prstGeom prst="rect">
                <a:avLst/>
              </a:prstGeom>
              <a:blipFill>
                <a:blip r:embed="rId18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-2238" y="5853257"/>
            <a:ext cx="9041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Exercise: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Are the augmenting paths found 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by the algorithm of maximum weight?</a:t>
            </a:r>
            <a:endParaRPr lang="en-US" sz="2400" i="1" baseline="-250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1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5" grpId="0"/>
      <p:bldP spid="8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862" y="459789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primal expresses the SSSP problem as a </a:t>
            </a:r>
            <a:r>
              <a:rPr lang="en-US" sz="23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cost flow 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problem.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16" y="507411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dual variables are </a:t>
            </a:r>
            <a:r>
              <a:rPr lang="en-US" sz="23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distances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(The dual is a maximization problem.)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-6696" y="75009"/>
            <a:ext cx="9154440" cy="12311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Linear Programming formulation of </a:t>
            </a:r>
            <a:b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Single Source Shortest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 Paths</a:t>
            </a:r>
            <a:endParaRPr kumimoji="0" lang="en-GB" sz="36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802647" y="3083979"/>
                <a:ext cx="4714042" cy="1497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rtl="0">
                  <a:lnSpc>
                    <a:spcPct val="125000"/>
                  </a:lnSpc>
                </a:pPr>
                <a:r>
                  <a:rPr lang="en-US" sz="2400" b="0" dirty="0" smtClean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max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sz="24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l" rtl="0">
                  <a:lnSpc>
                    <a:spcPct val="125000"/>
                  </a:lnSpc>
                </a:pPr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err="1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s.t.</a:t>
                </a:r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 ,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𝐸</m:t>
                    </m:r>
                  </m:oMath>
                </a14:m>
                <a:endParaRPr lang="en-US" sz="24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l" rtl="0">
                  <a:lnSpc>
                    <a:spcPct val="125000"/>
                  </a:lnSpc>
                </a:pPr>
                <a:r>
                  <a:rPr lang="en-US" sz="2400" b="0" dirty="0" smtClean="0">
                    <a:solidFill>
                      <a:schemeClr val="tx1"/>
                    </a:solidFill>
                    <a:cs typeface="Times New Roman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647" y="3083979"/>
                <a:ext cx="4714042" cy="1497589"/>
              </a:xfrm>
              <a:prstGeom prst="rect">
                <a:avLst/>
              </a:prstGeom>
              <a:blipFill>
                <a:blip r:embed="rId2"/>
                <a:stretch>
                  <a:fillRect l="-517" t="-3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802647" y="1469725"/>
                <a:ext cx="6613384" cy="1538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rtl="0">
                  <a:lnSpc>
                    <a:spcPct val="125000"/>
                  </a:lnSpc>
                </a:pPr>
                <a:r>
                  <a:rPr lang="en-US" sz="2400" b="0" dirty="0" smtClean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min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𝑒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𝐸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𝑒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sz="24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l" rtl="0">
                  <a:lnSpc>
                    <a:spcPct val="125000"/>
                  </a:lnSpc>
                </a:pPr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err="1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s.t.</a:t>
                </a:r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−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𝑢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+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𝑢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1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 ,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∖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24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l" rtl="0">
                  <a:lnSpc>
                    <a:spcPct val="125000"/>
                  </a:lnSpc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 ,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𝐸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647" y="1469725"/>
                <a:ext cx="6613384" cy="1538498"/>
              </a:xfrm>
              <a:prstGeom prst="rect">
                <a:avLst/>
              </a:prstGeom>
              <a:blipFill>
                <a:blip r:embed="rId3"/>
                <a:stretch>
                  <a:fillRect l="-369" t="-35714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816500" y="2054308"/>
            <a:ext cx="644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796463" y="3571163"/>
            <a:ext cx="6848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-16" y="560106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Complementary slackness conditions: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16" y="6059543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⟹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3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,  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" y="6059543"/>
                <a:ext cx="9144000" cy="477888"/>
              </a:xfrm>
              <a:prstGeom prst="rect">
                <a:avLst/>
              </a:prstGeom>
              <a:blipFill>
                <a:blip r:embed="rId4"/>
                <a:stretch>
                  <a:fillRect t="-10256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02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9" grpId="0"/>
      <p:bldP spid="10" grpId="0"/>
      <p:bldP spid="2" grpId="0"/>
      <p:bldP spid="12" grpId="0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1971902" y="201019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1359087" y="2742529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" name="Straight Connector 3"/>
          <p:cNvCxnSpPr>
            <a:stCxn id="3" idx="7"/>
            <a:endCxn id="2" idx="3"/>
          </p:cNvCxnSpPr>
          <p:nvPr/>
        </p:nvCxnSpPr>
        <p:spPr>
          <a:xfrm flipV="1">
            <a:off x="1457416" y="2108527"/>
            <a:ext cx="531357" cy="650873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3" idx="4"/>
            <a:endCxn id="6" idx="0"/>
          </p:cNvCxnSpPr>
          <p:nvPr/>
        </p:nvCxnSpPr>
        <p:spPr>
          <a:xfrm>
            <a:off x="1416687" y="2857729"/>
            <a:ext cx="0" cy="585497"/>
          </a:xfrm>
          <a:prstGeom prst="line">
            <a:avLst/>
          </a:prstGeom>
          <a:ln w="190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>
            <a:spLocks noChangeAspect="1"/>
          </p:cNvSpPr>
          <p:nvPr/>
        </p:nvSpPr>
        <p:spPr>
          <a:xfrm>
            <a:off x="1359087" y="344322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4" name="Straight Connector 13"/>
          <p:cNvCxnSpPr>
            <a:stCxn id="57" idx="0"/>
            <a:endCxn id="2" idx="5"/>
          </p:cNvCxnSpPr>
          <p:nvPr/>
        </p:nvCxnSpPr>
        <p:spPr>
          <a:xfrm flipH="1" flipV="1">
            <a:off x="2070231" y="2108527"/>
            <a:ext cx="468705" cy="634002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797994" y="4163559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6" name="Straight Connector 15"/>
          <p:cNvCxnSpPr>
            <a:stCxn id="15" idx="7"/>
            <a:endCxn id="6" idx="3"/>
          </p:cNvCxnSpPr>
          <p:nvPr/>
        </p:nvCxnSpPr>
        <p:spPr>
          <a:xfrm flipV="1">
            <a:off x="896323" y="3541555"/>
            <a:ext cx="479635" cy="638875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>
            <a:spLocks noChangeAspect="1"/>
          </p:cNvSpPr>
          <p:nvPr/>
        </p:nvSpPr>
        <p:spPr>
          <a:xfrm>
            <a:off x="1367871" y="4163559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1993314" y="4163559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2" name="Straight Connector 21"/>
          <p:cNvCxnSpPr>
            <a:stCxn id="20" idx="4"/>
            <a:endCxn id="30" idx="0"/>
          </p:cNvCxnSpPr>
          <p:nvPr/>
        </p:nvCxnSpPr>
        <p:spPr>
          <a:xfrm>
            <a:off x="2050914" y="4278759"/>
            <a:ext cx="7145" cy="592979"/>
          </a:xfrm>
          <a:prstGeom prst="line">
            <a:avLst/>
          </a:prstGeom>
          <a:ln w="190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0"/>
            <a:endCxn id="6" idx="4"/>
          </p:cNvCxnSpPr>
          <p:nvPr/>
        </p:nvCxnSpPr>
        <p:spPr>
          <a:xfrm rot="16200000" flipV="1">
            <a:off x="1118513" y="3856601"/>
            <a:ext cx="605133" cy="8784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" idx="1"/>
            <a:endCxn id="6" idx="5"/>
          </p:cNvCxnSpPr>
          <p:nvPr/>
        </p:nvCxnSpPr>
        <p:spPr>
          <a:xfrm flipH="1" flipV="1">
            <a:off x="1457416" y="3541555"/>
            <a:ext cx="552769" cy="638875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>
            <a:spLocks noChangeAspect="1"/>
          </p:cNvSpPr>
          <p:nvPr/>
        </p:nvSpPr>
        <p:spPr>
          <a:xfrm>
            <a:off x="2000459" y="487173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610553" y="4969138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553" y="4969138"/>
                <a:ext cx="369514" cy="430887"/>
              </a:xfrm>
              <a:prstGeom prst="rect">
                <a:avLst/>
              </a:prstGeom>
              <a:blipFill>
                <a:blip r:embed="rId2"/>
                <a:stretch>
                  <a:fillRect l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 Box 3"/>
          <p:cNvSpPr txBox="1">
            <a:spLocks noChangeArrowheads="1"/>
          </p:cNvSpPr>
          <p:nvPr/>
        </p:nvSpPr>
        <p:spPr bwMode="auto">
          <a:xfrm>
            <a:off x="-6696" y="136564"/>
            <a:ext cx="9154440" cy="110799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Single Source Shortest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 Paths</a:t>
            </a:r>
            <a:b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</a:b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as a 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Min Cost Flow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 problem</a:t>
            </a:r>
            <a:endParaRPr kumimoji="0" lang="en-GB" sz="36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1702538" y="5530235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8" name="Straight Connector 47"/>
          <p:cNvCxnSpPr>
            <a:stCxn id="47" idx="7"/>
            <a:endCxn id="30" idx="3"/>
          </p:cNvCxnSpPr>
          <p:nvPr/>
        </p:nvCxnSpPr>
        <p:spPr>
          <a:xfrm flipV="1">
            <a:off x="1800867" y="4970067"/>
            <a:ext cx="216463" cy="57703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>
            <a:spLocks noChangeAspect="1"/>
          </p:cNvSpPr>
          <p:nvPr/>
        </p:nvSpPr>
        <p:spPr>
          <a:xfrm>
            <a:off x="2321794" y="5530235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4" name="Straight Connector 53"/>
          <p:cNvCxnSpPr>
            <a:stCxn id="51" idx="1"/>
            <a:endCxn id="30" idx="5"/>
          </p:cNvCxnSpPr>
          <p:nvPr/>
        </p:nvCxnSpPr>
        <p:spPr>
          <a:xfrm flipH="1" flipV="1">
            <a:off x="2098788" y="4970067"/>
            <a:ext cx="239877" cy="57703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>
            <a:spLocks noChangeAspect="1"/>
          </p:cNvSpPr>
          <p:nvPr/>
        </p:nvSpPr>
        <p:spPr>
          <a:xfrm>
            <a:off x="2481336" y="2742529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2183415" y="340994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9" name="Straight Connector 58"/>
          <p:cNvCxnSpPr>
            <a:stCxn id="58" idx="7"/>
            <a:endCxn id="57" idx="3"/>
          </p:cNvCxnSpPr>
          <p:nvPr/>
        </p:nvCxnSpPr>
        <p:spPr>
          <a:xfrm flipV="1">
            <a:off x="2281744" y="2840858"/>
            <a:ext cx="216463" cy="58595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>
            <a:spLocks noChangeAspect="1"/>
          </p:cNvSpPr>
          <p:nvPr/>
        </p:nvSpPr>
        <p:spPr>
          <a:xfrm>
            <a:off x="2802671" y="340994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1" name="Straight Connector 60"/>
          <p:cNvCxnSpPr>
            <a:stCxn id="60" idx="1"/>
            <a:endCxn id="57" idx="5"/>
          </p:cNvCxnSpPr>
          <p:nvPr/>
        </p:nvCxnSpPr>
        <p:spPr>
          <a:xfrm flipH="1" flipV="1">
            <a:off x="2579665" y="2840858"/>
            <a:ext cx="239877" cy="58595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281744" y="4982965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44" y="4982965"/>
                <a:ext cx="369514" cy="430887"/>
              </a:xfrm>
              <a:prstGeom prst="rect">
                <a:avLst/>
              </a:prstGeom>
              <a:blipFill>
                <a:blip r:embed="rId3"/>
                <a:stretch>
                  <a:fillRect l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108514" y="4325487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3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514" y="4325487"/>
                <a:ext cx="369514" cy="430887"/>
              </a:xfrm>
              <a:prstGeom prst="rect">
                <a:avLst/>
              </a:prstGeom>
              <a:blipFill>
                <a:blip r:embed="rId4"/>
                <a:stretch>
                  <a:fillRect l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702398" y="3492054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4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398" y="3492054"/>
                <a:ext cx="369514" cy="430887"/>
              </a:xfrm>
              <a:prstGeom prst="rect">
                <a:avLst/>
              </a:prstGeom>
              <a:blipFill>
                <a:blip r:embed="rId5"/>
                <a:stretch>
                  <a:fillRect l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1158176" y="3727583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176" y="3727583"/>
                <a:ext cx="369514" cy="430887"/>
              </a:xfrm>
              <a:prstGeom prst="rect">
                <a:avLst/>
              </a:prstGeom>
              <a:blipFill>
                <a:blip r:embed="rId6"/>
                <a:stretch>
                  <a:fillRect l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814865" y="3587424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65" y="3587424"/>
                <a:ext cx="369514" cy="430887"/>
              </a:xfrm>
              <a:prstGeom prst="rect">
                <a:avLst/>
              </a:prstGeom>
              <a:blipFill>
                <a:blip r:embed="rId7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105346" y="2918159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7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346" y="2918159"/>
                <a:ext cx="369514" cy="430887"/>
              </a:xfrm>
              <a:prstGeom prst="rect">
                <a:avLst/>
              </a:prstGeom>
              <a:blipFill>
                <a:blip r:embed="rId8"/>
                <a:stretch>
                  <a:fillRect l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1483071" y="2042091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8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071" y="2042091"/>
                <a:ext cx="369514" cy="430887"/>
              </a:xfrm>
              <a:prstGeom prst="rect">
                <a:avLst/>
              </a:prstGeom>
              <a:blipFill>
                <a:blip r:embed="rId9"/>
                <a:stretch>
                  <a:fillRect l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2070231" y="2880730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231" y="2880730"/>
                <a:ext cx="369514" cy="430887"/>
              </a:xfrm>
              <a:prstGeom prst="rect">
                <a:avLst/>
              </a:prstGeom>
              <a:blipFill>
                <a:blip r:embed="rId10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2802671" y="2880729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671" y="2880729"/>
                <a:ext cx="369514" cy="430887"/>
              </a:xfrm>
              <a:prstGeom prst="rect">
                <a:avLst/>
              </a:prstGeom>
              <a:blipFill>
                <a:blip r:embed="rId11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2293271" y="2045370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3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71" y="2045370"/>
                <a:ext cx="369514" cy="430887"/>
              </a:xfrm>
              <a:prstGeom prst="rect">
                <a:avLst/>
              </a:prstGeom>
              <a:blipFill>
                <a:blip r:embed="rId12"/>
                <a:stretch>
                  <a:fillRect l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4181383" y="1377461"/>
                <a:ext cx="45364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4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an edge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equal to the number of </a:t>
                </a:r>
                <a:r>
                  <a:rPr lang="en-US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root-leaf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paths 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participates in.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383" y="1377461"/>
                <a:ext cx="4536489" cy="1200329"/>
              </a:xfrm>
              <a:prstGeom prst="rect">
                <a:avLst/>
              </a:prstGeom>
              <a:blipFill>
                <a:blip r:embed="rId13"/>
                <a:stretch>
                  <a:fillRect t="-4061" r="-94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4122940" y="3936957"/>
                <a:ext cx="46533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4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</a:t>
                </a:r>
                <a:r>
                  <a:rPr lang="en-US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flow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equal to the </a:t>
                </a:r>
                <a:r>
                  <a:rPr lang="en-US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sum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lengths of the root-leaf paths in the tree.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940" y="3936957"/>
                <a:ext cx="4653375" cy="1200329"/>
              </a:xfrm>
              <a:prstGeom prst="rect">
                <a:avLst/>
              </a:prstGeom>
              <a:blipFill>
                <a:blip r:embed="rId14"/>
                <a:stretch>
                  <a:fillRect t="-49746" r="-131" b="-14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3760433" y="5192243"/>
                <a:ext cx="537838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are looking for a directed spanning tree rooted 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minimizes this 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433" y="5192243"/>
                <a:ext cx="5378389" cy="830997"/>
              </a:xfrm>
              <a:prstGeom prst="rect">
                <a:avLst/>
              </a:prstGeom>
              <a:blipFill>
                <a:blip r:embed="rId15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1894352" y="1528232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𝑠</m:t>
                      </m:r>
                    </m:oMath>
                  </m:oMathPara>
                </a14:m>
                <a:endParaRPr lang="en-US" sz="22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352" y="1528232"/>
                <a:ext cx="369514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4181383" y="2632747"/>
                <a:ext cx="4536489" cy="1249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4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</a:t>
                </a:r>
                <a:r>
                  <a:rPr lang="en-US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−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𝑢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+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𝑢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into each vertex, other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is 1.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383" y="2632747"/>
                <a:ext cx="4536489" cy="1249253"/>
              </a:xfrm>
              <a:prstGeom prst="rect">
                <a:avLst/>
              </a:prstGeom>
              <a:blipFill>
                <a:blip r:embed="rId17"/>
                <a:stretch>
                  <a:fillRect l="-538" t="-18537" r="-403" b="-39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3753033" y="6078197"/>
            <a:ext cx="5378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 that this is 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MDST problem.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34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77" grpId="0"/>
      <p:bldP spid="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216240" y="5272604"/>
                <a:ext cx="79277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endParaRPr 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40" y="5272604"/>
                <a:ext cx="7927743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-6696" y="75009"/>
            <a:ext cx="9154440" cy="12311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Primal-Dual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algorithm for 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SSSP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/>
            </a:r>
            <a:b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(non-negative edge weights)</a:t>
            </a:r>
            <a:endParaRPr kumimoji="0" lang="en-GB" sz="36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225118" y="5748111"/>
                <a:ext cx="79277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118" y="5748111"/>
                <a:ext cx="7927743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463" y="5513782"/>
            <a:ext cx="555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Start with:</a:t>
            </a:r>
            <a:endParaRPr 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0120" y="1416228"/>
                <a:ext cx="9144000" cy="1532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>
                  <a:lnSpc>
                    <a:spcPct val="120000"/>
                  </a:lnSpc>
                </a:pP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Work with:</a:t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an </a:t>
                </a:r>
                <a:r>
                  <a:rPr lang="en-US" sz="2600" i="1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integral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(infeasible) primal solution </a:t>
                </a:r>
                <a14:m>
                  <m:oMath xmlns:m="http://schemas.openxmlformats.org/officeDocument/2006/math">
                    <m:r>
                      <a:rPr lang="en-US" sz="2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i.e., a </a:t>
                </a:r>
                <a: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tree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 A dual feasible solution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26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i.e., (lower bounds on) </a:t>
                </a:r>
                <a: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distances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0" y="1416228"/>
                <a:ext cx="9144000" cy="1532727"/>
              </a:xfrm>
              <a:prstGeom prst="rect">
                <a:avLst/>
              </a:prstGeom>
              <a:blipFill>
                <a:blip r:embed="rId4"/>
                <a:stretch>
                  <a:fillRect t="-794" b="-6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0256" y="3018229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complementary slackness:</a:t>
            </a:r>
            <a:endParaRPr lang="en-US" sz="26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16" y="4166105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Satisfy more and more 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primal constraints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until the 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primal solution is feasible and hence also optimal.</a:t>
            </a:r>
            <a:r>
              <a:rPr lang="en-US" sz="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6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016" y="3485012"/>
                <a:ext cx="9144000" cy="510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⟹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, 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endParaRPr lang="en-US" sz="2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" y="3485012"/>
                <a:ext cx="9144000" cy="510011"/>
              </a:xfrm>
              <a:prstGeom prst="rect">
                <a:avLst/>
              </a:prstGeom>
              <a:blipFill>
                <a:blip r:embed="rId5"/>
                <a:stretch>
                  <a:fillRect t="-12048" b="-26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21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  <p:bldP spid="17" grpId="0"/>
      <p:bldP spid="18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22045-5F67-491E-BB82-F45F889CE585}" type="slidenum">
              <a:rPr lang="he-IL" smtClean="0"/>
              <a:pPr>
                <a:defRPr/>
              </a:pPr>
              <a:t>3</a:t>
            </a:fld>
            <a:endParaRPr lang="da-DK" dirty="0"/>
          </a:p>
        </p:txBody>
      </p:sp>
      <p:grpSp>
        <p:nvGrpSpPr>
          <p:cNvPr id="12" name="Group 56"/>
          <p:cNvGrpSpPr>
            <a:grpSpLocks noChangeAspect="1"/>
          </p:cNvGrpSpPr>
          <p:nvPr/>
        </p:nvGrpSpPr>
        <p:grpSpPr>
          <a:xfrm>
            <a:off x="2108329" y="1770274"/>
            <a:ext cx="4927342" cy="3711216"/>
            <a:chOff x="1220163" y="1458420"/>
            <a:chExt cx="6159178" cy="4639020"/>
          </a:xfrm>
        </p:grpSpPr>
        <p:cxnSp>
          <p:nvCxnSpPr>
            <p:cNvPr id="33" name="Straight Connector 32"/>
            <p:cNvCxnSpPr>
              <a:stCxn id="4" idx="5"/>
              <a:endCxn id="3" idx="1"/>
            </p:cNvCxnSpPr>
            <p:nvPr/>
          </p:nvCxnSpPr>
          <p:spPr bwMode="auto">
            <a:xfrm>
              <a:off x="1825361" y="2055143"/>
              <a:ext cx="1180185" cy="1547189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33CC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3" name="Straight Connector 42"/>
            <p:cNvCxnSpPr>
              <a:stCxn id="10" idx="3"/>
              <a:endCxn id="3" idx="7"/>
            </p:cNvCxnSpPr>
            <p:nvPr/>
          </p:nvCxnSpPr>
          <p:spPr bwMode="auto">
            <a:xfrm flipH="1">
              <a:off x="3148736" y="1631265"/>
              <a:ext cx="2294930" cy="197106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6" name="Straight Connector 45"/>
            <p:cNvCxnSpPr>
              <a:stCxn id="8" idx="6"/>
              <a:endCxn id="9" idx="2"/>
            </p:cNvCxnSpPr>
            <p:nvPr/>
          </p:nvCxnSpPr>
          <p:spPr bwMode="auto">
            <a:xfrm>
              <a:off x="5082343" y="3276740"/>
              <a:ext cx="2094498" cy="95250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8" name="Straight Connector 87"/>
            <p:cNvCxnSpPr>
              <a:stCxn id="6" idx="2"/>
              <a:endCxn id="7" idx="6"/>
            </p:cNvCxnSpPr>
            <p:nvPr/>
          </p:nvCxnSpPr>
          <p:spPr bwMode="auto">
            <a:xfrm flipH="1">
              <a:off x="1422663" y="5134665"/>
              <a:ext cx="2502175" cy="861525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2" name="Straight Connector 91"/>
            <p:cNvCxnSpPr>
              <a:stCxn id="11" idx="2"/>
              <a:endCxn id="7" idx="5"/>
            </p:cNvCxnSpPr>
            <p:nvPr/>
          </p:nvCxnSpPr>
          <p:spPr bwMode="auto">
            <a:xfrm flipH="1">
              <a:off x="1393008" y="5996190"/>
              <a:ext cx="4237178" cy="71595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5" name="Straight Connector 94"/>
            <p:cNvCxnSpPr>
              <a:stCxn id="11" idx="7"/>
              <a:endCxn id="9" idx="4"/>
            </p:cNvCxnSpPr>
            <p:nvPr/>
          </p:nvCxnSpPr>
          <p:spPr bwMode="auto">
            <a:xfrm flipV="1">
              <a:off x="5803031" y="4330490"/>
              <a:ext cx="1475060" cy="1594105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33CC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</p:cxnSp>
        <p:sp>
          <p:nvSpPr>
            <p:cNvPr id="3" name="Oval 56"/>
            <p:cNvSpPr>
              <a:spLocks noChangeAspect="1" noChangeArrowheads="1"/>
            </p:cNvSpPr>
            <p:nvPr/>
          </p:nvSpPr>
          <p:spPr bwMode="auto">
            <a:xfrm>
              <a:off x="2975891" y="3572676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" name="Oval 56"/>
            <p:cNvSpPr>
              <a:spLocks noChangeAspect="1" noChangeArrowheads="1"/>
            </p:cNvSpPr>
            <p:nvPr/>
          </p:nvSpPr>
          <p:spPr bwMode="auto">
            <a:xfrm>
              <a:off x="1652516" y="1882298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Oval 56"/>
            <p:cNvSpPr>
              <a:spLocks noChangeAspect="1" noChangeArrowheads="1"/>
            </p:cNvSpPr>
            <p:nvPr/>
          </p:nvSpPr>
          <p:spPr bwMode="auto">
            <a:xfrm>
              <a:off x="3924838" y="5033415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Oval 56"/>
            <p:cNvSpPr>
              <a:spLocks noChangeAspect="1" noChangeArrowheads="1"/>
            </p:cNvSpPr>
            <p:nvPr/>
          </p:nvSpPr>
          <p:spPr bwMode="auto">
            <a:xfrm>
              <a:off x="1220163" y="589494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Oval 56"/>
            <p:cNvSpPr>
              <a:spLocks noChangeAspect="1" noChangeArrowheads="1"/>
            </p:cNvSpPr>
            <p:nvPr/>
          </p:nvSpPr>
          <p:spPr bwMode="auto">
            <a:xfrm>
              <a:off x="4879843" y="317549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Oval 56"/>
            <p:cNvSpPr>
              <a:spLocks noChangeAspect="1" noChangeArrowheads="1"/>
            </p:cNvSpPr>
            <p:nvPr/>
          </p:nvSpPr>
          <p:spPr bwMode="auto">
            <a:xfrm>
              <a:off x="7176841" y="412799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Oval 56"/>
            <p:cNvSpPr>
              <a:spLocks noChangeAspect="1" noChangeArrowheads="1"/>
            </p:cNvSpPr>
            <p:nvPr/>
          </p:nvSpPr>
          <p:spPr bwMode="auto">
            <a:xfrm>
              <a:off x="5414011" y="145842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Oval 56"/>
            <p:cNvSpPr>
              <a:spLocks noChangeAspect="1" noChangeArrowheads="1"/>
            </p:cNvSpPr>
            <p:nvPr/>
          </p:nvSpPr>
          <p:spPr bwMode="auto">
            <a:xfrm>
              <a:off x="5630186" y="589494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1" name="Straight Connector 30"/>
            <p:cNvCxnSpPr>
              <a:stCxn id="4" idx="6"/>
              <a:endCxn id="10" idx="2"/>
            </p:cNvCxnSpPr>
            <p:nvPr/>
          </p:nvCxnSpPr>
          <p:spPr bwMode="auto">
            <a:xfrm flipV="1">
              <a:off x="1855016" y="1559670"/>
              <a:ext cx="3558995" cy="423878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8" name="Straight Connector 37"/>
            <p:cNvCxnSpPr>
              <a:stCxn id="4" idx="4"/>
              <a:endCxn id="7" idx="0"/>
            </p:cNvCxnSpPr>
            <p:nvPr/>
          </p:nvCxnSpPr>
          <p:spPr bwMode="auto">
            <a:xfrm flipH="1">
              <a:off x="1321413" y="2084798"/>
              <a:ext cx="432353" cy="3810143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</p:cxnSp>
        <p:cxnSp>
          <p:nvCxnSpPr>
            <p:cNvPr id="41" name="Straight Connector 40"/>
            <p:cNvCxnSpPr>
              <a:stCxn id="3" idx="3"/>
              <a:endCxn id="7" idx="7"/>
            </p:cNvCxnSpPr>
            <p:nvPr/>
          </p:nvCxnSpPr>
          <p:spPr bwMode="auto">
            <a:xfrm flipH="1">
              <a:off x="1393008" y="3745521"/>
              <a:ext cx="1612538" cy="217907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2" name="Straight Connector 41"/>
            <p:cNvCxnSpPr>
              <a:stCxn id="9" idx="3"/>
              <a:endCxn id="6" idx="6"/>
            </p:cNvCxnSpPr>
            <p:nvPr/>
          </p:nvCxnSpPr>
          <p:spPr bwMode="auto">
            <a:xfrm flipH="1">
              <a:off x="4127338" y="4300835"/>
              <a:ext cx="3079158" cy="83383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7" name="Straight Connector 46"/>
            <p:cNvCxnSpPr>
              <a:stCxn id="10" idx="5"/>
              <a:endCxn id="9" idx="1"/>
            </p:cNvCxnSpPr>
            <p:nvPr/>
          </p:nvCxnSpPr>
          <p:spPr bwMode="auto">
            <a:xfrm>
              <a:off x="5586856" y="1631265"/>
              <a:ext cx="1619640" cy="252638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8" name="Straight Connector 47"/>
            <p:cNvCxnSpPr>
              <a:stCxn id="8" idx="3"/>
              <a:endCxn id="6" idx="0"/>
            </p:cNvCxnSpPr>
            <p:nvPr/>
          </p:nvCxnSpPr>
          <p:spPr bwMode="auto">
            <a:xfrm flipH="1">
              <a:off x="4026088" y="3348335"/>
              <a:ext cx="883410" cy="168508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50" name="Straight Connector 49"/>
            <p:cNvCxnSpPr>
              <a:stCxn id="10" idx="4"/>
              <a:endCxn id="8" idx="0"/>
            </p:cNvCxnSpPr>
            <p:nvPr/>
          </p:nvCxnSpPr>
          <p:spPr bwMode="auto">
            <a:xfrm flipH="1">
              <a:off x="4981093" y="1660920"/>
              <a:ext cx="534168" cy="151457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sp>
        <p:nvSpPr>
          <p:cNvPr id="36" name="TextBox 35"/>
          <p:cNvSpPr txBox="1"/>
          <p:nvPr/>
        </p:nvSpPr>
        <p:spPr>
          <a:xfrm>
            <a:off x="2771800" y="2604752"/>
            <a:ext cx="4947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43808" y="4002522"/>
            <a:ext cx="494791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072295" y="5233786"/>
            <a:ext cx="42769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779912" y="1770274"/>
            <a:ext cx="517803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364088" y="4116920"/>
            <a:ext cx="564545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032184" y="2388728"/>
            <a:ext cx="564545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Rectangle 4"/>
          <p:cNvSpPr txBox="1">
            <a:spLocks noChangeArrowheads="1"/>
          </p:cNvSpPr>
          <p:nvPr/>
        </p:nvSpPr>
        <p:spPr bwMode="auto">
          <a:xfrm>
            <a:off x="8601" y="5764033"/>
            <a:ext cx="91440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6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An augmenting path that increases the </a:t>
            </a:r>
            <a:r>
              <a:rPr lang="en-US" sz="2600" i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size</a:t>
            </a:r>
            <a:r>
              <a:rPr lang="en-US" sz="26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of the </a:t>
            </a:r>
            <a:br>
              <a:rPr lang="en-US" sz="26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</a:br>
            <a:r>
              <a:rPr lang="en-US" sz="26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matching, but not the total </a:t>
            </a:r>
            <a:r>
              <a:rPr lang="en-US" sz="2600" i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weight</a:t>
            </a:r>
            <a:r>
              <a:rPr lang="en-US" sz="26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of the matching.</a:t>
            </a:r>
          </a:p>
        </p:txBody>
      </p:sp>
      <p:sp>
        <p:nvSpPr>
          <p:cNvPr id="49" name="Rectangle 4"/>
          <p:cNvSpPr txBox="1">
            <a:spLocks noChangeArrowheads="1"/>
          </p:cNvSpPr>
          <p:nvPr/>
        </p:nvSpPr>
        <p:spPr bwMode="auto">
          <a:xfrm>
            <a:off x="0" y="116632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kern="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Maximum</a:t>
            </a:r>
            <a:r>
              <a:rPr lang="en-US" kern="0" dirty="0" smtClean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0" dirty="0" smtClean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Weight</a:t>
            </a:r>
            <a:r>
              <a:rPr lang="en-US" kern="0" dirty="0" smtClean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 Matching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14101" y="3364803"/>
            <a:ext cx="533352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156176" y="4448919"/>
            <a:ext cx="495019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25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427984" y="3771050"/>
            <a:ext cx="513747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716518" y="2220467"/>
            <a:ext cx="513747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22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Rectangle 4"/>
          <p:cNvSpPr txBox="1">
            <a:spLocks noChangeArrowheads="1"/>
          </p:cNvSpPr>
          <p:nvPr/>
        </p:nvSpPr>
        <p:spPr bwMode="auto">
          <a:xfrm>
            <a:off x="-652" y="906178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Find a matching whose total weight is </a:t>
            </a:r>
            <a:r>
              <a:rPr lang="en-US" sz="2800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maximal</a:t>
            </a:r>
            <a: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77709" y="4763535"/>
            <a:ext cx="517803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647486" y="3302154"/>
            <a:ext cx="517803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12432" y="2553620"/>
            <a:ext cx="320148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53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-6696" y="75009"/>
            <a:ext cx="9154440" cy="12311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Primal-Dual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algorithm for 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SSSP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/>
            </a:r>
            <a:b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(non-negative edge weights)</a:t>
            </a:r>
            <a:endParaRPr kumimoji="0" lang="en-GB" sz="36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2025170" y="186815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412355" y="2600481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" name="Straight Connector 12"/>
          <p:cNvCxnSpPr>
            <a:stCxn id="12" idx="7"/>
            <a:endCxn id="10" idx="3"/>
          </p:cNvCxnSpPr>
          <p:nvPr/>
        </p:nvCxnSpPr>
        <p:spPr>
          <a:xfrm flipV="1">
            <a:off x="1510684" y="1966479"/>
            <a:ext cx="531357" cy="650873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4"/>
            <a:endCxn id="21" idx="0"/>
          </p:cNvCxnSpPr>
          <p:nvPr/>
        </p:nvCxnSpPr>
        <p:spPr>
          <a:xfrm>
            <a:off x="1469955" y="2715681"/>
            <a:ext cx="0" cy="585497"/>
          </a:xfrm>
          <a:prstGeom prst="line">
            <a:avLst/>
          </a:prstGeom>
          <a:ln w="190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>
            <a:spLocks noChangeAspect="1"/>
          </p:cNvSpPr>
          <p:nvPr/>
        </p:nvSpPr>
        <p:spPr>
          <a:xfrm>
            <a:off x="1412355" y="330117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2" name="Straight Connector 21"/>
          <p:cNvCxnSpPr>
            <a:stCxn id="37" idx="0"/>
            <a:endCxn id="10" idx="5"/>
          </p:cNvCxnSpPr>
          <p:nvPr/>
        </p:nvCxnSpPr>
        <p:spPr>
          <a:xfrm flipH="1" flipV="1">
            <a:off x="2123499" y="1966479"/>
            <a:ext cx="468705" cy="634002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>
            <a:spLocks noChangeAspect="1"/>
          </p:cNvSpPr>
          <p:nvPr/>
        </p:nvSpPr>
        <p:spPr>
          <a:xfrm>
            <a:off x="851262" y="4021511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4" name="Straight Connector 23"/>
          <p:cNvCxnSpPr>
            <a:stCxn id="23" idx="7"/>
            <a:endCxn id="21" idx="3"/>
          </p:cNvCxnSpPr>
          <p:nvPr/>
        </p:nvCxnSpPr>
        <p:spPr>
          <a:xfrm flipV="1">
            <a:off x="949591" y="3399507"/>
            <a:ext cx="479635" cy="638875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>
            <a:spLocks noChangeAspect="1"/>
          </p:cNvSpPr>
          <p:nvPr/>
        </p:nvSpPr>
        <p:spPr>
          <a:xfrm>
            <a:off x="1421139" y="4021511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2046582" y="4021511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7" name="Straight Connector 26"/>
          <p:cNvCxnSpPr>
            <a:stCxn id="26" idx="4"/>
            <a:endCxn id="31" idx="0"/>
          </p:cNvCxnSpPr>
          <p:nvPr/>
        </p:nvCxnSpPr>
        <p:spPr>
          <a:xfrm>
            <a:off x="2104182" y="4136711"/>
            <a:ext cx="7145" cy="59297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" idx="0"/>
            <a:endCxn id="21" idx="4"/>
          </p:cNvCxnSpPr>
          <p:nvPr/>
        </p:nvCxnSpPr>
        <p:spPr>
          <a:xfrm rot="16200000" flipV="1">
            <a:off x="1171781" y="3714553"/>
            <a:ext cx="605133" cy="8784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6" idx="1"/>
            <a:endCxn id="21" idx="5"/>
          </p:cNvCxnSpPr>
          <p:nvPr/>
        </p:nvCxnSpPr>
        <p:spPr>
          <a:xfrm flipH="1" flipV="1">
            <a:off x="1510684" y="3399507"/>
            <a:ext cx="552769" cy="638875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>
            <a:spLocks noChangeAspect="1"/>
          </p:cNvSpPr>
          <p:nvPr/>
        </p:nvSpPr>
        <p:spPr>
          <a:xfrm>
            <a:off x="2053727" y="472969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2534604" y="2600481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2236683" y="326789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9" name="Straight Connector 38"/>
          <p:cNvCxnSpPr>
            <a:stCxn id="38" idx="7"/>
            <a:endCxn id="37" idx="3"/>
          </p:cNvCxnSpPr>
          <p:nvPr/>
        </p:nvCxnSpPr>
        <p:spPr>
          <a:xfrm flipV="1">
            <a:off x="2335012" y="2698810"/>
            <a:ext cx="216463" cy="58595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>
            <a:spLocks noChangeAspect="1"/>
          </p:cNvSpPr>
          <p:nvPr/>
        </p:nvSpPr>
        <p:spPr>
          <a:xfrm>
            <a:off x="2855939" y="326789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1" name="Straight Connector 40"/>
          <p:cNvCxnSpPr>
            <a:stCxn id="40" idx="1"/>
            <a:endCxn id="37" idx="5"/>
          </p:cNvCxnSpPr>
          <p:nvPr/>
        </p:nvCxnSpPr>
        <p:spPr>
          <a:xfrm flipH="1" flipV="1">
            <a:off x="2632933" y="2698810"/>
            <a:ext cx="239877" cy="58595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947620" y="1386184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𝑠</m:t>
                      </m:r>
                    </m:oMath>
                  </m:oMathPara>
                </a14:m>
                <a:endParaRPr lang="en-US" sz="22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620" y="1386184"/>
                <a:ext cx="36951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3735595" y="1520205"/>
                <a:ext cx="4536489" cy="84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Edges in the tree are tight: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595" y="1520205"/>
                <a:ext cx="4536489" cy="847220"/>
              </a:xfrm>
              <a:prstGeom prst="rect">
                <a:avLst/>
              </a:prstGeom>
              <a:blipFill>
                <a:blip r:embed="rId3"/>
                <a:stretch>
                  <a:fillRect t="-5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579124" y="2968745"/>
                <a:ext cx="484943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tight edge </a:t>
                </a:r>
                <a:r>
                  <a:rPr lang="en-US" sz="23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leaving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tree: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124" y="2968745"/>
                <a:ext cx="4849430" cy="446276"/>
              </a:xfrm>
              <a:prstGeom prst="rect">
                <a:avLst/>
              </a:prstGeom>
              <a:blipFill>
                <a:blip r:embed="rId4"/>
                <a:stretch>
                  <a:fillRect l="-1256" t="-12329" r="-1131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3579124" y="2502563"/>
            <a:ext cx="484943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Grow step</a:t>
            </a:r>
            <a:endParaRPr 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579124" y="3387476"/>
                <a:ext cx="484943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the tree.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124" y="3387476"/>
                <a:ext cx="4849430" cy="446276"/>
              </a:xfrm>
              <a:prstGeom prst="rect">
                <a:avLst/>
              </a:prstGeom>
              <a:blipFill>
                <a:blip r:embed="rId5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579124" y="3806208"/>
                <a:ext cx="484943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 the flow on the</a:t>
                </a:r>
                <a:r>
                  <a:rPr lang="en-US" sz="23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path by </a:t>
                </a:r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124" y="3806208"/>
                <a:ext cx="4849430" cy="446276"/>
              </a:xfrm>
              <a:prstGeom prst="rect">
                <a:avLst/>
              </a:prstGeom>
              <a:blipFill>
                <a:blip r:embed="rId6"/>
                <a:stretch>
                  <a:fillRect l="-251" t="-12162" r="-126" b="-25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/>
          <p:cNvSpPr txBox="1"/>
          <p:nvPr/>
        </p:nvSpPr>
        <p:spPr>
          <a:xfrm>
            <a:off x="3579124" y="4412748"/>
            <a:ext cx="484943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Dual adjustment step</a:t>
            </a:r>
            <a:endParaRPr 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335046" y="4844335"/>
            <a:ext cx="533758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there are no tight edges leaving the tree: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335046" y="5275922"/>
                <a:ext cx="533758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∉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046" y="5275922"/>
                <a:ext cx="5337587" cy="446276"/>
              </a:xfrm>
              <a:prstGeom prst="rect">
                <a:avLst/>
              </a:prstGeom>
              <a:blipFill>
                <a:blip r:embed="rId7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335046" y="5760777"/>
                <a:ext cx="5337587" cy="759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  <m: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e>
                                  <m: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  <m: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∉</m:t>
                                  </m:r>
                                  <m: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eqAr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046" y="5760777"/>
                <a:ext cx="5337587" cy="759439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/>
          <p:cNvSpPr>
            <a:spLocks noChangeAspect="1"/>
          </p:cNvSpPr>
          <p:nvPr/>
        </p:nvSpPr>
        <p:spPr>
          <a:xfrm>
            <a:off x="1424893" y="47400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3" name="Straight Connector 62"/>
          <p:cNvCxnSpPr>
            <a:stCxn id="26" idx="3"/>
            <a:endCxn id="62" idx="6"/>
          </p:cNvCxnSpPr>
          <p:nvPr/>
        </p:nvCxnSpPr>
        <p:spPr>
          <a:xfrm flipH="1">
            <a:off x="1540093" y="4119840"/>
            <a:ext cx="523360" cy="67780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25" idx="4"/>
            <a:endCxn id="62" idx="0"/>
          </p:cNvCxnSpPr>
          <p:nvPr/>
        </p:nvCxnSpPr>
        <p:spPr>
          <a:xfrm>
            <a:off x="1478739" y="4136711"/>
            <a:ext cx="3754" cy="60333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65586" y="5591540"/>
            <a:ext cx="339793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Looks familiar?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65586" y="6036906"/>
            <a:ext cx="339793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Dijkstra</a:t>
            </a:r>
            <a:r>
              <a:rPr lang="en-US" sz="23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US" sz="23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822691" y="3321099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3" name="Straight Connector 72"/>
          <p:cNvCxnSpPr>
            <a:stCxn id="12" idx="3"/>
            <a:endCxn id="72" idx="7"/>
          </p:cNvCxnSpPr>
          <p:nvPr/>
        </p:nvCxnSpPr>
        <p:spPr>
          <a:xfrm flipH="1">
            <a:off x="921020" y="2698810"/>
            <a:ext cx="508206" cy="63916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>
            <a:spLocks noChangeAspect="1"/>
          </p:cNvSpPr>
          <p:nvPr/>
        </p:nvSpPr>
        <p:spPr>
          <a:xfrm>
            <a:off x="858202" y="4741523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1" name="Straight Connector 80"/>
          <p:cNvCxnSpPr>
            <a:stCxn id="23" idx="4"/>
            <a:endCxn id="80" idx="0"/>
          </p:cNvCxnSpPr>
          <p:nvPr/>
        </p:nvCxnSpPr>
        <p:spPr>
          <a:xfrm>
            <a:off x="908862" y="4136711"/>
            <a:ext cx="6940" cy="6048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2222690" y="3865220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𝑢</m:t>
                      </m:r>
                    </m:oMath>
                  </m:oMathPara>
                </a14:m>
                <a:endParaRPr lang="en-US" sz="22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90" y="3865220"/>
                <a:ext cx="369514" cy="430887"/>
              </a:xfrm>
              <a:prstGeom prst="rect">
                <a:avLst/>
              </a:prstGeom>
              <a:blipFill>
                <a:blip r:embed="rId9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2222690" y="4567718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𝑣</m:t>
                      </m:r>
                    </m:oMath>
                  </m:oMathPara>
                </a14:m>
                <a:endParaRPr lang="en-US" sz="22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90" y="4567718"/>
                <a:ext cx="369514" cy="430887"/>
              </a:xfrm>
              <a:prstGeom prst="rect">
                <a:avLst/>
              </a:prstGeom>
              <a:blipFill>
                <a:blip r:embed="rId10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/>
          <p:cNvGrpSpPr/>
          <p:nvPr/>
        </p:nvGrpSpPr>
        <p:grpSpPr>
          <a:xfrm>
            <a:off x="1164398" y="4910325"/>
            <a:ext cx="1303371" cy="461665"/>
            <a:chOff x="1164398" y="4990227"/>
            <a:chExt cx="1303371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1164398" y="4990227"/>
                  <a:ext cx="7042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398" y="4990227"/>
                  <a:ext cx="70422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1763548" y="4990227"/>
                  <a:ext cx="7042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3548" y="4990227"/>
                  <a:ext cx="704221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5215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8" grpId="0"/>
      <p:bldP spid="69" grpId="0"/>
      <p:bldP spid="83" grpId="0"/>
      <p:bldP spid="8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5496" y="5157192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Enough to have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odd.</a:t>
                </a:r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5157192"/>
                <a:ext cx="9144000" cy="492443"/>
              </a:xfrm>
              <a:prstGeom prst="rect">
                <a:avLst/>
              </a:prstGeom>
              <a:blipFill rotWithShape="0">
                <a:blip r:embed="rId4"/>
                <a:stretch>
                  <a:fillRect t="-11111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016" y="5615662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has an </a:t>
            </a:r>
            <a:r>
              <a:rPr lang="en-US" sz="2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exponential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number of constraints.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36512" y="6074132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has an </a:t>
            </a:r>
            <a:r>
              <a:rPr lang="en-US" sz="2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exponential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number of variables.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-6696" y="-27384"/>
            <a:ext cx="9154440" cy="1169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Linear Programming formulation of the general</a:t>
            </a:r>
            <a:b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weighted matching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problem </a:t>
            </a:r>
            <a:r>
              <a:rPr lang="en-US" sz="3200" kern="0" dirty="0" smtClean="0">
                <a:solidFill>
                  <a:srgbClr val="663300"/>
                </a:solidFill>
                <a:latin typeface="+mj-lt"/>
                <a:ea typeface="ＭＳ Ｐゴシック" charset="-128"/>
                <a:cs typeface="Times New Roman" panose="02020603050405020304" pitchFamily="18" charset="0"/>
              </a:rPr>
              <a:t>[Edmonds (1965)]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j-lt"/>
              </a:rPr>
              <a:t> </a:t>
            </a:r>
            <a:endParaRPr kumimoji="0" lang="en-GB" sz="32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5299" y="3228599"/>
            <a:ext cx="7750451" cy="1712569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3143" y="1413537"/>
            <a:ext cx="5414763" cy="1680443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7833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3143" y="1413537"/>
            <a:ext cx="5414763" cy="1680443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5299" y="3228599"/>
            <a:ext cx="7750451" cy="1712569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-15748" y="5088797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Correctness of formulation would follow from algorithm.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-15748" y="5555043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5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5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25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</a:t>
                </a:r>
                <a:r>
                  <a:rPr lang="en-US" sz="25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blossoms</a:t>
                </a:r>
                <a:r>
                  <a:rPr lang="en-US" sz="2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48" y="5555043"/>
                <a:ext cx="9144000" cy="492443"/>
              </a:xfrm>
              <a:prstGeom prst="rect">
                <a:avLst/>
              </a:prstGeom>
              <a:blipFill rotWithShape="0">
                <a:blip r:embed="rId6"/>
                <a:stretch>
                  <a:fillRect t="-9877" b="-24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-15748" y="6021288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 the similarity of dual with </a:t>
            </a:r>
            <a:r>
              <a:rPr lang="en-US" sz="25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odd vertex cover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-6696" y="-27384"/>
            <a:ext cx="9154440" cy="1169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Linear Programming formulation of the general</a:t>
            </a:r>
            <a:b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weighted matching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problem </a:t>
            </a:r>
            <a:r>
              <a:rPr lang="en-US" sz="3200" kern="0" dirty="0" smtClean="0">
                <a:solidFill>
                  <a:srgbClr val="663300"/>
                </a:solidFill>
                <a:latin typeface="+mj-lt"/>
                <a:ea typeface="ＭＳ Ｐゴシック" charset="-128"/>
                <a:cs typeface="Times New Roman" panose="02020603050405020304" pitchFamily="18" charset="0"/>
              </a:rPr>
              <a:t>[Edmonds (1965)]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j-lt"/>
              </a:rPr>
              <a:t> </a:t>
            </a:r>
            <a:endParaRPr kumimoji="0" lang="en-GB" sz="32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558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33352"/>
            <a:ext cx="9154440" cy="1292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The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Primal-dual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method</a:t>
            </a:r>
            <a:b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The non-bipartite case</a:t>
            </a:r>
            <a:endParaRPr kumimoji="0" lang="en-GB" sz="4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059832" y="2352362"/>
                <a:ext cx="5868144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Dual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m:rPr>
                        <m:nor/>
                      </m:rPr>
                      <a:rPr lang="en-US" sz="26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/>
                </a:r>
                <a:b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A collection of (nested) </a:t>
                </a:r>
                <a:r>
                  <a:rPr lang="en-US" sz="26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blossoms</a:t>
                </a:r>
                <a: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6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dual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each </a:t>
                </a:r>
                <a:r>
                  <a:rPr lang="en-US" sz="26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blossom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2352362"/>
                <a:ext cx="5868144" cy="1292662"/>
              </a:xfrm>
              <a:prstGeom prst="rect">
                <a:avLst/>
              </a:prstGeom>
              <a:blipFill rotWithShape="0">
                <a:blip r:embed="rId3"/>
                <a:stretch>
                  <a:fillRect t="-4245" b="-10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347864" y="1704290"/>
                <a:ext cx="529208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matching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1704290"/>
                <a:ext cx="5292080" cy="492443"/>
              </a:xfrm>
              <a:prstGeom prst="rect">
                <a:avLst/>
              </a:prstGeom>
              <a:blipFill rotWithShape="0">
                <a:blip r:embed="rId4"/>
                <a:stretch>
                  <a:fillRect t="-12500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98540" y="2752472"/>
            <a:ext cx="29933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Dual solution: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3548" y="1704290"/>
            <a:ext cx="29833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Primal solution: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-15748" y="5141409"/>
                <a:ext cx="914400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6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blossom</a:t>
                </a:r>
                <a:r>
                  <a:rPr lang="en-US" sz="26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full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i.e.,</a:t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contains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)/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edges of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6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48" y="5141409"/>
                <a:ext cx="9144000" cy="892552"/>
              </a:xfrm>
              <a:prstGeom prst="rect">
                <a:avLst/>
              </a:prstGeom>
              <a:blipFill>
                <a:blip r:embed="rId5"/>
                <a:stretch>
                  <a:fillRect t="-6122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4155989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Slacks: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⊂</m:t>
                            </m:r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, 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55989"/>
                <a:ext cx="9144000" cy="492443"/>
              </a:xfrm>
              <a:prstGeom prst="rect">
                <a:avLst/>
              </a:prstGeom>
              <a:blipFill>
                <a:blip r:embed="rId6"/>
                <a:stretch>
                  <a:fillRect t="-11111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3" grpId="0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33352"/>
            <a:ext cx="9154440" cy="1292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The Primal-dual method</a:t>
            </a:r>
            <a:b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The non-bipartite case</a:t>
            </a:r>
            <a:endParaRPr kumimoji="0" lang="en-GB" sz="4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8540" y="2645936"/>
            <a:ext cx="29933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Dual solution: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3548" y="1651022"/>
            <a:ext cx="29833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Primal solution: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595476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Complementary slackness conditions: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00" y="5600853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 maintain (1) and (3).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Makes progress towards (2).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059832" y="2245826"/>
                <a:ext cx="5868144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Dual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m:rPr>
                        <m:nor/>
                      </m:rPr>
                      <a:rPr lang="en-US" sz="26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/>
                </a:r>
                <a:b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A collection of (nested) </a:t>
                </a:r>
                <a:r>
                  <a:rPr lang="en-US" sz="26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blossoms</a:t>
                </a:r>
                <a: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6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dual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each </a:t>
                </a:r>
                <a:r>
                  <a:rPr lang="en-US" sz="26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blossom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2245826"/>
                <a:ext cx="5868144" cy="1292662"/>
              </a:xfrm>
              <a:prstGeom prst="rect">
                <a:avLst/>
              </a:prstGeom>
              <a:blipFill>
                <a:blip r:embed="rId2"/>
                <a:stretch>
                  <a:fillRect t="-4245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347864" y="1651022"/>
                <a:ext cx="529208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matching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1651022"/>
                <a:ext cx="5292080" cy="492443"/>
              </a:xfrm>
              <a:prstGeom prst="rect">
                <a:avLst/>
              </a:prstGeom>
              <a:blipFill>
                <a:blip r:embed="rId3"/>
                <a:stretch>
                  <a:fillRect t="-11111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0" y="4209641"/>
                <a:ext cx="9144000" cy="1280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m:rPr>
                                <m:brk m:alnAt="7"/>
                              </m:rP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m:rPr>
                                <m:brk m:alnAt="7"/>
                              </m:rP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lang="en-US" sz="2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sz="2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⟹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⟹</m:t>
                            </m:r>
                          </m:e>
                          <m:e>
                            <m:r>
                              <a:rPr lang="en-US" sz="2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is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2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matched</m:t>
                            </m:r>
                          </m:e>
                        </m:mr>
                        <m:m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⟹</m:t>
                            </m:r>
                          </m:e>
                          <m:e>
                            <m:r>
                              <a:rPr lang="en-US" sz="2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is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2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full</m:t>
                            </m:r>
                          </m:e>
                        </m:mr>
                      </m:m>
                    </m:oMath>
                  </m:oMathPara>
                </a14:m>
                <a:endParaRPr lang="en-US" sz="2600" b="0" dirty="0" smtClean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09641"/>
                <a:ext cx="9144000" cy="12804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50604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Correctness</a:t>
            </a:r>
            <a:endParaRPr kumimoji="0" lang="en-GB" sz="4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847165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Or directly: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913715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algorithm terminates, 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correctness follows from </a:t>
            </a:r>
            <a:r>
              <a:rPr lang="en-US" sz="26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weak duality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201998" y="2943786"/>
            <a:ext cx="4658508" cy="3595610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0" y="2219478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matching found and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 arbitrary matching</a:t>
                </a:r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19478"/>
                <a:ext cx="9144000" cy="492443"/>
              </a:xfrm>
              <a:prstGeom prst="rect">
                <a:avLst/>
              </a:prstGeom>
              <a:blipFill>
                <a:blip r:embed="rId5"/>
                <a:stretch>
                  <a:fillRect t="-11111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6064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More fun with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blossoms</a:t>
            </a:r>
            <a:endParaRPr kumimoji="0" lang="en-GB" sz="4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196752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cardinality case, after each augmentation 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expanded all blossoms and started from scratch.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21" y="2178829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cannot do it here, as blossoms now have dual values.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21" y="2760797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Lemma: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blossom remains a blossom after an 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augmentation, possibly with no stem.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21" y="3742874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thus start each phase with a collection of blossoms.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21" y="4324842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During a phase, new blossoms may be formed, 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existing blossoms may be </a:t>
            </a:r>
            <a:r>
              <a:rPr 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expanded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21" y="5306919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cardinality case, blossoms were always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21" y="5888885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Blossoms may now be added as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vertices.</a:t>
            </a:r>
            <a:endParaRPr lang="en-US" sz="2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17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6064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The effect of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an augmentation on a blossom</a:t>
            </a:r>
            <a:endParaRPr kumimoji="0" lang="en-GB" sz="3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122120" y="170080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9" name="Straight Connector 18"/>
          <p:cNvCxnSpPr>
            <a:stCxn id="14" idx="2"/>
            <a:endCxn id="21" idx="6"/>
          </p:cNvCxnSpPr>
          <p:nvPr/>
        </p:nvCxnSpPr>
        <p:spPr>
          <a:xfrm flipH="1">
            <a:off x="3983075" y="2276872"/>
            <a:ext cx="412669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3867875" y="1799137"/>
            <a:ext cx="280260" cy="535335"/>
            <a:chOff x="3900115" y="1799137"/>
            <a:chExt cx="280260" cy="535335"/>
          </a:xfrm>
        </p:grpSpPr>
        <p:cxnSp>
          <p:nvCxnSpPr>
            <p:cNvPr id="20" name="Straight Connector 19"/>
            <p:cNvCxnSpPr>
              <a:stCxn id="21" idx="0"/>
              <a:endCxn id="10" idx="3"/>
            </p:cNvCxnSpPr>
            <p:nvPr/>
          </p:nvCxnSpPr>
          <p:spPr>
            <a:xfrm flipV="1">
              <a:off x="3957715" y="1799137"/>
              <a:ext cx="222660" cy="42013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900115" y="2219272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229593" y="1799137"/>
            <a:ext cx="281351" cy="535335"/>
            <a:chOff x="4261833" y="1799137"/>
            <a:chExt cx="281351" cy="53533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427984" y="2219272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7" name="Straight Connector 26"/>
            <p:cNvCxnSpPr>
              <a:stCxn id="14" idx="0"/>
              <a:endCxn id="10" idx="5"/>
            </p:cNvCxnSpPr>
            <p:nvPr/>
          </p:nvCxnSpPr>
          <p:spPr>
            <a:xfrm flipH="1" flipV="1">
              <a:off x="4261833" y="1799137"/>
              <a:ext cx="223751" cy="42013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/>
          <p:cNvCxnSpPr>
            <a:stCxn id="35" idx="2"/>
            <a:endCxn id="36" idx="6"/>
          </p:cNvCxnSpPr>
          <p:nvPr/>
        </p:nvCxnSpPr>
        <p:spPr>
          <a:xfrm flipH="1" flipV="1">
            <a:off x="3983075" y="2802757"/>
            <a:ext cx="412669" cy="1863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3867875" y="2334472"/>
            <a:ext cx="115200" cy="525885"/>
            <a:chOff x="3900115" y="2334472"/>
            <a:chExt cx="115200" cy="525885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3900115" y="274515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7" name="Straight Connector 36"/>
            <p:cNvCxnSpPr>
              <a:stCxn id="36" idx="0"/>
              <a:endCxn id="21" idx="4"/>
            </p:cNvCxnSpPr>
            <p:nvPr/>
          </p:nvCxnSpPr>
          <p:spPr>
            <a:xfrm flipV="1">
              <a:off x="3957715" y="2334472"/>
              <a:ext cx="9144" cy="41068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3272432" y="2802757"/>
            <a:ext cx="604587" cy="410219"/>
            <a:chOff x="3304672" y="2802757"/>
            <a:chExt cx="604587" cy="410219"/>
          </a:xfrm>
        </p:grpSpPr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3304672" y="3097776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46" name="Straight Connector 45"/>
            <p:cNvCxnSpPr>
              <a:stCxn id="45" idx="7"/>
              <a:endCxn id="36" idx="2"/>
            </p:cNvCxnSpPr>
            <p:nvPr/>
          </p:nvCxnSpPr>
          <p:spPr>
            <a:xfrm flipV="1">
              <a:off x="3403001" y="2802757"/>
              <a:ext cx="506258" cy="31189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val 48"/>
          <p:cNvSpPr/>
          <p:nvPr/>
        </p:nvSpPr>
        <p:spPr>
          <a:xfrm>
            <a:off x="3745213" y="1647850"/>
            <a:ext cx="857030" cy="887076"/>
          </a:xfrm>
          <a:prstGeom prst="ellipse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0" name="Oval 49"/>
          <p:cNvSpPr/>
          <p:nvPr/>
        </p:nvSpPr>
        <p:spPr>
          <a:xfrm>
            <a:off x="3603656" y="1556792"/>
            <a:ext cx="1152128" cy="1512168"/>
          </a:xfrm>
          <a:prstGeom prst="ellipse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59" name="Group 58"/>
          <p:cNvGrpSpPr/>
          <p:nvPr/>
        </p:nvGrpSpPr>
        <p:grpSpPr>
          <a:xfrm>
            <a:off x="4395744" y="2334472"/>
            <a:ext cx="115200" cy="527748"/>
            <a:chOff x="4427984" y="2334472"/>
            <a:chExt cx="115200" cy="527748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4427984" y="2747020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56" name="Straight Connector 55"/>
            <p:cNvCxnSpPr>
              <a:stCxn id="35" idx="0"/>
              <a:endCxn id="14" idx="4"/>
            </p:cNvCxnSpPr>
            <p:nvPr/>
          </p:nvCxnSpPr>
          <p:spPr>
            <a:xfrm flipV="1">
              <a:off x="4485584" y="2334472"/>
              <a:ext cx="9144" cy="41254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1763688" y="3789040"/>
            <a:ext cx="1483352" cy="1656184"/>
            <a:chOff x="5320896" y="1709192"/>
            <a:chExt cx="1483352" cy="1656184"/>
          </a:xfrm>
        </p:grpSpPr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6170584" y="1853208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90" name="Straight Connector 89"/>
            <p:cNvCxnSpPr>
              <a:stCxn id="95" idx="2"/>
              <a:endCxn id="93" idx="6"/>
            </p:cNvCxnSpPr>
            <p:nvPr/>
          </p:nvCxnSpPr>
          <p:spPr>
            <a:xfrm flipH="1">
              <a:off x="6031539" y="2429272"/>
              <a:ext cx="412669" cy="0"/>
            </a:xfrm>
            <a:prstGeom prst="line">
              <a:avLst/>
            </a:prstGeom>
            <a:ln w="508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3" idx="0"/>
              <a:endCxn id="89" idx="3"/>
            </p:cNvCxnSpPr>
            <p:nvPr/>
          </p:nvCxnSpPr>
          <p:spPr>
            <a:xfrm flipV="1">
              <a:off x="5973939" y="1951537"/>
              <a:ext cx="213516" cy="420135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5916339" y="2371672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6444208" y="2371672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96" name="Straight Connector 95"/>
            <p:cNvCxnSpPr>
              <a:stCxn id="95" idx="0"/>
              <a:endCxn id="89" idx="5"/>
            </p:cNvCxnSpPr>
            <p:nvPr/>
          </p:nvCxnSpPr>
          <p:spPr>
            <a:xfrm flipH="1" flipV="1">
              <a:off x="6268913" y="1951537"/>
              <a:ext cx="232895" cy="42013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07" idx="2"/>
              <a:endCxn id="99" idx="6"/>
            </p:cNvCxnSpPr>
            <p:nvPr/>
          </p:nvCxnSpPr>
          <p:spPr>
            <a:xfrm flipH="1" flipV="1">
              <a:off x="6031539" y="2955157"/>
              <a:ext cx="412669" cy="1863"/>
            </a:xfrm>
            <a:prstGeom prst="line">
              <a:avLst/>
            </a:prstGeom>
            <a:ln w="508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>
              <a:spLocks noChangeAspect="1"/>
            </p:cNvSpPr>
            <p:nvPr/>
          </p:nvSpPr>
          <p:spPr>
            <a:xfrm>
              <a:off x="5916339" y="289755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00" name="Straight Connector 99"/>
            <p:cNvCxnSpPr>
              <a:stCxn id="99" idx="0"/>
              <a:endCxn id="93" idx="4"/>
            </p:cNvCxnSpPr>
            <p:nvPr/>
          </p:nvCxnSpPr>
          <p:spPr>
            <a:xfrm flipV="1">
              <a:off x="5973939" y="2486872"/>
              <a:ext cx="0" cy="41068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/>
            <p:cNvSpPr>
              <a:spLocks noChangeAspect="1"/>
            </p:cNvSpPr>
            <p:nvPr/>
          </p:nvSpPr>
          <p:spPr>
            <a:xfrm>
              <a:off x="5320896" y="3250176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03" name="Straight Connector 102"/>
            <p:cNvCxnSpPr>
              <a:stCxn id="102" idx="7"/>
              <a:endCxn id="99" idx="3"/>
            </p:cNvCxnSpPr>
            <p:nvPr/>
          </p:nvCxnSpPr>
          <p:spPr>
            <a:xfrm flipV="1">
              <a:off x="5419225" y="2995886"/>
              <a:ext cx="513985" cy="271161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/>
            <p:cNvSpPr/>
            <p:nvPr/>
          </p:nvSpPr>
          <p:spPr>
            <a:xfrm>
              <a:off x="5793677" y="1800250"/>
              <a:ext cx="857030" cy="887076"/>
            </a:xfrm>
            <a:prstGeom prst="ellipse">
              <a:avLst/>
            </a:prstGeom>
            <a:noFill/>
            <a:ln w="127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5" name="Oval 104"/>
            <p:cNvSpPr/>
            <p:nvPr/>
          </p:nvSpPr>
          <p:spPr>
            <a:xfrm>
              <a:off x="5652120" y="1709192"/>
              <a:ext cx="1152128" cy="1512168"/>
            </a:xfrm>
            <a:prstGeom prst="ellipse">
              <a:avLst/>
            </a:prstGeom>
            <a:noFill/>
            <a:ln w="127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6444208" y="2899420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08" name="Straight Connector 107"/>
            <p:cNvCxnSpPr>
              <a:stCxn id="107" idx="0"/>
              <a:endCxn id="95" idx="4"/>
            </p:cNvCxnSpPr>
            <p:nvPr/>
          </p:nvCxnSpPr>
          <p:spPr>
            <a:xfrm flipV="1">
              <a:off x="6501808" y="2486872"/>
              <a:ext cx="0" cy="412548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4644008" y="3789040"/>
            <a:ext cx="1483352" cy="1656184"/>
            <a:chOff x="5320896" y="1709192"/>
            <a:chExt cx="1483352" cy="1656184"/>
          </a:xfrm>
        </p:grpSpPr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6170584" y="1853208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17" name="Straight Connector 116"/>
            <p:cNvCxnSpPr>
              <a:stCxn id="120" idx="2"/>
              <a:endCxn id="119" idx="6"/>
            </p:cNvCxnSpPr>
            <p:nvPr/>
          </p:nvCxnSpPr>
          <p:spPr>
            <a:xfrm flipH="1">
              <a:off x="6031539" y="2429272"/>
              <a:ext cx="412669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19" idx="0"/>
              <a:endCxn id="116" idx="3"/>
            </p:cNvCxnSpPr>
            <p:nvPr/>
          </p:nvCxnSpPr>
          <p:spPr>
            <a:xfrm flipV="1">
              <a:off x="5973939" y="1951537"/>
              <a:ext cx="213516" cy="420135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5916339" y="2371672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6444208" y="2371672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21" name="Straight Connector 120"/>
            <p:cNvCxnSpPr>
              <a:stCxn id="120" idx="0"/>
              <a:endCxn id="116" idx="5"/>
            </p:cNvCxnSpPr>
            <p:nvPr/>
          </p:nvCxnSpPr>
          <p:spPr>
            <a:xfrm flipH="1" flipV="1">
              <a:off x="6268913" y="1951537"/>
              <a:ext cx="232895" cy="42013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29" idx="2"/>
              <a:endCxn id="123" idx="6"/>
            </p:cNvCxnSpPr>
            <p:nvPr/>
          </p:nvCxnSpPr>
          <p:spPr>
            <a:xfrm flipH="1" flipV="1">
              <a:off x="6031539" y="2955157"/>
              <a:ext cx="412669" cy="186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/>
            <p:cNvSpPr>
              <a:spLocks noChangeAspect="1"/>
            </p:cNvSpPr>
            <p:nvPr/>
          </p:nvSpPr>
          <p:spPr>
            <a:xfrm>
              <a:off x="5916339" y="289755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24" name="Straight Connector 123"/>
            <p:cNvCxnSpPr>
              <a:stCxn id="123" idx="0"/>
              <a:endCxn id="119" idx="4"/>
            </p:cNvCxnSpPr>
            <p:nvPr/>
          </p:nvCxnSpPr>
          <p:spPr>
            <a:xfrm flipV="1">
              <a:off x="5973939" y="2486872"/>
              <a:ext cx="0" cy="41068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Oval 124"/>
            <p:cNvSpPr>
              <a:spLocks noChangeAspect="1"/>
            </p:cNvSpPr>
            <p:nvPr/>
          </p:nvSpPr>
          <p:spPr>
            <a:xfrm>
              <a:off x="5320896" y="3250176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26" name="Straight Connector 125"/>
            <p:cNvCxnSpPr>
              <a:stCxn id="125" idx="7"/>
              <a:endCxn id="123" idx="3"/>
            </p:cNvCxnSpPr>
            <p:nvPr/>
          </p:nvCxnSpPr>
          <p:spPr>
            <a:xfrm flipV="1">
              <a:off x="5419225" y="2995886"/>
              <a:ext cx="513985" cy="271161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/>
            <p:cNvSpPr/>
            <p:nvPr/>
          </p:nvSpPr>
          <p:spPr>
            <a:xfrm>
              <a:off x="5793677" y="1800250"/>
              <a:ext cx="857030" cy="887076"/>
            </a:xfrm>
            <a:prstGeom prst="ellipse">
              <a:avLst/>
            </a:prstGeom>
            <a:noFill/>
            <a:ln w="127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Oval 127"/>
            <p:cNvSpPr/>
            <p:nvPr/>
          </p:nvSpPr>
          <p:spPr>
            <a:xfrm>
              <a:off x="5652120" y="1709192"/>
              <a:ext cx="1152128" cy="1512168"/>
            </a:xfrm>
            <a:prstGeom prst="ellipse">
              <a:avLst/>
            </a:prstGeom>
            <a:noFill/>
            <a:ln w="127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Oval 128"/>
            <p:cNvSpPr>
              <a:spLocks noChangeAspect="1"/>
            </p:cNvSpPr>
            <p:nvPr/>
          </p:nvSpPr>
          <p:spPr>
            <a:xfrm>
              <a:off x="6444208" y="2899420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30" name="Straight Connector 129"/>
            <p:cNvCxnSpPr>
              <a:stCxn id="129" idx="0"/>
              <a:endCxn id="120" idx="4"/>
            </p:cNvCxnSpPr>
            <p:nvPr/>
          </p:nvCxnSpPr>
          <p:spPr>
            <a:xfrm flipV="1">
              <a:off x="6501808" y="2486872"/>
              <a:ext cx="0" cy="412548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52171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The alternating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forest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2754610" y="1056991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2" name="Straight Connector 61"/>
          <p:cNvCxnSpPr>
            <a:stCxn id="148" idx="0"/>
            <a:endCxn id="147" idx="3"/>
          </p:cNvCxnSpPr>
          <p:nvPr/>
        </p:nvCxnSpPr>
        <p:spPr>
          <a:xfrm flipV="1">
            <a:off x="2265412" y="1536540"/>
            <a:ext cx="310210" cy="47350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49" idx="4"/>
            <a:endCxn id="150" idx="0"/>
          </p:cNvCxnSpPr>
          <p:nvPr/>
        </p:nvCxnSpPr>
        <p:spPr>
          <a:xfrm>
            <a:off x="2265412" y="2564501"/>
            <a:ext cx="0" cy="345648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/>
          <p:cNvSpPr>
            <a:spLocks noChangeAspect="1"/>
          </p:cNvSpPr>
          <p:nvPr/>
        </p:nvSpPr>
        <p:spPr>
          <a:xfrm>
            <a:off x="2459872" y="994813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1919812" y="2855469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2999932" y="2855469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7" name="Oval 146"/>
          <p:cNvSpPr>
            <a:spLocks noChangeAspect="1"/>
          </p:cNvSpPr>
          <p:nvPr/>
        </p:nvSpPr>
        <p:spPr>
          <a:xfrm>
            <a:off x="2562969" y="1462793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0" name="Oval 109"/>
          <p:cNvSpPr>
            <a:spLocks noChangeAspect="1"/>
          </p:cNvSpPr>
          <p:nvPr/>
        </p:nvSpPr>
        <p:spPr>
          <a:xfrm>
            <a:off x="1919812" y="1925141"/>
            <a:ext cx="691200" cy="6912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1" name="Oval 110"/>
          <p:cNvSpPr>
            <a:spLocks noChangeAspect="1"/>
          </p:cNvSpPr>
          <p:nvPr/>
        </p:nvSpPr>
        <p:spPr>
          <a:xfrm>
            <a:off x="2999932" y="1925141"/>
            <a:ext cx="691200" cy="6912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8" name="Oval 147"/>
          <p:cNvSpPr>
            <a:spLocks noChangeAspect="1"/>
          </p:cNvSpPr>
          <p:nvPr/>
        </p:nvSpPr>
        <p:spPr>
          <a:xfrm>
            <a:off x="2222212" y="2010049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9" name="Oval 148"/>
          <p:cNvSpPr>
            <a:spLocks noChangeAspect="1"/>
          </p:cNvSpPr>
          <p:nvPr/>
        </p:nvSpPr>
        <p:spPr>
          <a:xfrm>
            <a:off x="2222212" y="2478101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0" name="Oval 149"/>
          <p:cNvSpPr>
            <a:spLocks noChangeAspect="1"/>
          </p:cNvSpPr>
          <p:nvPr/>
        </p:nvSpPr>
        <p:spPr>
          <a:xfrm>
            <a:off x="2222212" y="2910149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1" name="Oval 150"/>
          <p:cNvSpPr>
            <a:spLocks noChangeAspect="1"/>
          </p:cNvSpPr>
          <p:nvPr/>
        </p:nvSpPr>
        <p:spPr>
          <a:xfrm>
            <a:off x="3302332" y="2010049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2" name="Oval 151"/>
          <p:cNvSpPr>
            <a:spLocks noChangeAspect="1"/>
          </p:cNvSpPr>
          <p:nvPr/>
        </p:nvSpPr>
        <p:spPr>
          <a:xfrm>
            <a:off x="3302332" y="2910149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3" name="Oval 152"/>
          <p:cNvSpPr>
            <a:spLocks noChangeAspect="1"/>
          </p:cNvSpPr>
          <p:nvPr/>
        </p:nvSpPr>
        <p:spPr>
          <a:xfrm>
            <a:off x="3302332" y="2478101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4" name="Oval 163"/>
          <p:cNvSpPr>
            <a:spLocks noChangeAspect="1"/>
          </p:cNvSpPr>
          <p:nvPr/>
        </p:nvSpPr>
        <p:spPr>
          <a:xfrm>
            <a:off x="2971100" y="1462793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68" name="Straight Connector 167"/>
          <p:cNvCxnSpPr>
            <a:stCxn id="151" idx="0"/>
            <a:endCxn id="164" idx="5"/>
          </p:cNvCxnSpPr>
          <p:nvPr/>
        </p:nvCxnSpPr>
        <p:spPr>
          <a:xfrm flipH="1" flipV="1">
            <a:off x="3044847" y="1536540"/>
            <a:ext cx="300685" cy="47350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53" idx="4"/>
            <a:endCxn id="152" idx="0"/>
          </p:cNvCxnSpPr>
          <p:nvPr/>
        </p:nvCxnSpPr>
        <p:spPr>
          <a:xfrm>
            <a:off x="3345532" y="2564501"/>
            <a:ext cx="0" cy="345648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oup 221"/>
          <p:cNvGrpSpPr/>
          <p:nvPr/>
        </p:nvGrpSpPr>
        <p:grpSpPr>
          <a:xfrm>
            <a:off x="1392096" y="3342197"/>
            <a:ext cx="743692" cy="1134800"/>
            <a:chOff x="1392096" y="3573016"/>
            <a:chExt cx="743692" cy="1134800"/>
          </a:xfrm>
        </p:grpSpPr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2049388" y="35730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2" name="Oval 141"/>
            <p:cNvSpPr>
              <a:spLocks noChangeAspect="1"/>
            </p:cNvSpPr>
            <p:nvPr/>
          </p:nvSpPr>
          <p:spPr>
            <a:xfrm>
              <a:off x="1392096" y="4016616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694496" y="407707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6" name="Straight Connector 175"/>
            <p:cNvCxnSpPr>
              <a:stCxn id="155" idx="0"/>
              <a:endCxn id="154" idx="3"/>
            </p:cNvCxnSpPr>
            <p:nvPr/>
          </p:nvCxnSpPr>
          <p:spPr>
            <a:xfrm flipV="1">
              <a:off x="1737696" y="3646763"/>
              <a:ext cx="324345" cy="43030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oup 222"/>
          <p:cNvGrpSpPr/>
          <p:nvPr/>
        </p:nvGrpSpPr>
        <p:grpSpPr>
          <a:xfrm>
            <a:off x="2409428" y="3342197"/>
            <a:ext cx="753988" cy="1134800"/>
            <a:chOff x="2409428" y="3573016"/>
            <a:chExt cx="753988" cy="1134800"/>
          </a:xfrm>
        </p:grpSpPr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2409428" y="35730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3" name="Oval 142"/>
            <p:cNvSpPr>
              <a:spLocks noChangeAspect="1"/>
            </p:cNvSpPr>
            <p:nvPr/>
          </p:nvSpPr>
          <p:spPr>
            <a:xfrm>
              <a:off x="2472216" y="4016616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0" name="Oval 159"/>
            <p:cNvSpPr>
              <a:spLocks noChangeAspect="1"/>
            </p:cNvSpPr>
            <p:nvPr/>
          </p:nvSpPr>
          <p:spPr>
            <a:xfrm>
              <a:off x="2769468" y="407707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9" name="Straight Connector 178"/>
            <p:cNvCxnSpPr>
              <a:stCxn id="160" idx="0"/>
              <a:endCxn id="156" idx="5"/>
            </p:cNvCxnSpPr>
            <p:nvPr/>
          </p:nvCxnSpPr>
          <p:spPr>
            <a:xfrm flipH="1" flipV="1">
              <a:off x="2483175" y="3646763"/>
              <a:ext cx="329493" cy="43030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Group 223"/>
          <p:cNvGrpSpPr/>
          <p:nvPr/>
        </p:nvGrpSpPr>
        <p:grpSpPr>
          <a:xfrm>
            <a:off x="1392096" y="4350309"/>
            <a:ext cx="691200" cy="1057016"/>
            <a:chOff x="1392096" y="4581128"/>
            <a:chExt cx="691200" cy="1057016"/>
          </a:xfrm>
        </p:grpSpPr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694496" y="50131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694496" y="458112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/>
            <p:cNvSpPr>
              <a:spLocks noChangeAspect="1"/>
            </p:cNvSpPr>
            <p:nvPr/>
          </p:nvSpPr>
          <p:spPr>
            <a:xfrm>
              <a:off x="1392096" y="4946944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4" name="Straight Connector 183"/>
            <p:cNvCxnSpPr>
              <a:stCxn id="158" idx="4"/>
              <a:endCxn id="157" idx="0"/>
            </p:cNvCxnSpPr>
            <p:nvPr/>
          </p:nvCxnSpPr>
          <p:spPr>
            <a:xfrm>
              <a:off x="1737696" y="4667528"/>
              <a:ext cx="0" cy="345648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oup 224"/>
          <p:cNvGrpSpPr/>
          <p:nvPr/>
        </p:nvGrpSpPr>
        <p:grpSpPr>
          <a:xfrm>
            <a:off x="2472216" y="4350309"/>
            <a:ext cx="691200" cy="1057016"/>
            <a:chOff x="2472216" y="4581128"/>
            <a:chExt cx="691200" cy="1057016"/>
          </a:xfrm>
        </p:grpSpPr>
        <p:sp>
          <p:nvSpPr>
            <p:cNvPr id="161" name="Oval 160"/>
            <p:cNvSpPr>
              <a:spLocks noChangeAspect="1"/>
            </p:cNvSpPr>
            <p:nvPr/>
          </p:nvSpPr>
          <p:spPr>
            <a:xfrm>
              <a:off x="2769468" y="50131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2769468" y="458112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0" name="Oval 139"/>
            <p:cNvSpPr>
              <a:spLocks noChangeAspect="1"/>
            </p:cNvSpPr>
            <p:nvPr/>
          </p:nvSpPr>
          <p:spPr>
            <a:xfrm>
              <a:off x="2472216" y="4946944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8" name="Straight Connector 187"/>
            <p:cNvCxnSpPr>
              <a:stCxn id="159" idx="4"/>
              <a:endCxn id="161" idx="0"/>
            </p:cNvCxnSpPr>
            <p:nvPr/>
          </p:nvCxnSpPr>
          <p:spPr>
            <a:xfrm>
              <a:off x="2812668" y="4667528"/>
              <a:ext cx="0" cy="345648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Oval 194"/>
          <p:cNvSpPr>
            <a:spLocks noChangeAspect="1"/>
          </p:cNvSpPr>
          <p:nvPr/>
        </p:nvSpPr>
        <p:spPr>
          <a:xfrm>
            <a:off x="5345410" y="106651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96" name="Straight Connector 195"/>
          <p:cNvCxnSpPr>
            <a:stCxn id="204" idx="0"/>
            <a:endCxn id="201" idx="3"/>
          </p:cNvCxnSpPr>
          <p:nvPr/>
        </p:nvCxnSpPr>
        <p:spPr>
          <a:xfrm flipV="1">
            <a:off x="4856212" y="1546065"/>
            <a:ext cx="310210" cy="47350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205" idx="4"/>
            <a:endCxn id="206" idx="0"/>
          </p:cNvCxnSpPr>
          <p:nvPr/>
        </p:nvCxnSpPr>
        <p:spPr>
          <a:xfrm>
            <a:off x="4856212" y="2574026"/>
            <a:ext cx="0" cy="345648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>
            <a:spLocks noChangeAspect="1"/>
          </p:cNvSpPr>
          <p:nvPr/>
        </p:nvSpPr>
        <p:spPr>
          <a:xfrm>
            <a:off x="5050672" y="1004338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9" name="Oval 198"/>
          <p:cNvSpPr>
            <a:spLocks noChangeAspect="1"/>
          </p:cNvSpPr>
          <p:nvPr/>
        </p:nvSpPr>
        <p:spPr>
          <a:xfrm>
            <a:off x="4510612" y="2864994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0" name="Oval 199"/>
          <p:cNvSpPr>
            <a:spLocks noChangeAspect="1"/>
          </p:cNvSpPr>
          <p:nvPr/>
        </p:nvSpPr>
        <p:spPr>
          <a:xfrm>
            <a:off x="5590732" y="2864994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1" name="Oval 200"/>
          <p:cNvSpPr>
            <a:spLocks noChangeAspect="1"/>
          </p:cNvSpPr>
          <p:nvPr/>
        </p:nvSpPr>
        <p:spPr>
          <a:xfrm>
            <a:off x="5153769" y="1472318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2" name="Oval 201"/>
          <p:cNvSpPr>
            <a:spLocks noChangeAspect="1"/>
          </p:cNvSpPr>
          <p:nvPr/>
        </p:nvSpPr>
        <p:spPr>
          <a:xfrm>
            <a:off x="4510612" y="1934666"/>
            <a:ext cx="691200" cy="6912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3" name="Oval 202"/>
          <p:cNvSpPr>
            <a:spLocks noChangeAspect="1"/>
          </p:cNvSpPr>
          <p:nvPr/>
        </p:nvSpPr>
        <p:spPr>
          <a:xfrm>
            <a:off x="5590732" y="1934666"/>
            <a:ext cx="691200" cy="6912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4" name="Oval 203"/>
          <p:cNvSpPr>
            <a:spLocks noChangeAspect="1"/>
          </p:cNvSpPr>
          <p:nvPr/>
        </p:nvSpPr>
        <p:spPr>
          <a:xfrm>
            <a:off x="4813012" y="2019574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5" name="Oval 204"/>
          <p:cNvSpPr>
            <a:spLocks noChangeAspect="1"/>
          </p:cNvSpPr>
          <p:nvPr/>
        </p:nvSpPr>
        <p:spPr>
          <a:xfrm>
            <a:off x="4813012" y="2487626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6" name="Oval 205"/>
          <p:cNvSpPr>
            <a:spLocks noChangeAspect="1"/>
          </p:cNvSpPr>
          <p:nvPr/>
        </p:nvSpPr>
        <p:spPr>
          <a:xfrm>
            <a:off x="4813012" y="2919674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7" name="Oval 206"/>
          <p:cNvSpPr>
            <a:spLocks noChangeAspect="1"/>
          </p:cNvSpPr>
          <p:nvPr/>
        </p:nvSpPr>
        <p:spPr>
          <a:xfrm>
            <a:off x="5893132" y="2019574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8" name="Oval 207"/>
          <p:cNvSpPr>
            <a:spLocks noChangeAspect="1"/>
          </p:cNvSpPr>
          <p:nvPr/>
        </p:nvSpPr>
        <p:spPr>
          <a:xfrm>
            <a:off x="5893132" y="2919674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9" name="Oval 208"/>
          <p:cNvSpPr>
            <a:spLocks noChangeAspect="1"/>
          </p:cNvSpPr>
          <p:nvPr/>
        </p:nvSpPr>
        <p:spPr>
          <a:xfrm>
            <a:off x="5893132" y="2487626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2" name="Oval 211"/>
          <p:cNvSpPr>
            <a:spLocks noChangeAspect="1"/>
          </p:cNvSpPr>
          <p:nvPr/>
        </p:nvSpPr>
        <p:spPr>
          <a:xfrm>
            <a:off x="5561900" y="1472318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13" name="Straight Connector 212"/>
          <p:cNvCxnSpPr>
            <a:stCxn id="207" idx="0"/>
            <a:endCxn id="212" idx="5"/>
          </p:cNvCxnSpPr>
          <p:nvPr/>
        </p:nvCxnSpPr>
        <p:spPr>
          <a:xfrm flipH="1" flipV="1">
            <a:off x="5635647" y="1546065"/>
            <a:ext cx="300685" cy="47350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>
            <a:stCxn id="209" idx="4"/>
            <a:endCxn id="208" idx="0"/>
          </p:cNvCxnSpPr>
          <p:nvPr/>
        </p:nvCxnSpPr>
        <p:spPr>
          <a:xfrm>
            <a:off x="5936332" y="2574026"/>
            <a:ext cx="0" cy="345648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/>
          <p:cNvSpPr txBox="1"/>
          <p:nvPr/>
        </p:nvSpPr>
        <p:spPr>
          <a:xfrm>
            <a:off x="4230673" y="3792088"/>
            <a:ext cx="3914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vertices are </a:t>
            </a:r>
            <a:r>
              <a:rPr lang="en-US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blossoms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(Some nested, some trivial.)</a:t>
            </a:r>
            <a:endParaRPr lang="en-US" sz="24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3949685" y="4566074"/>
            <a:ext cx="4476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edges in the forest are </a:t>
            </a:r>
            <a:r>
              <a:rPr lang="en-US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tight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2982898" y="5744713"/>
            <a:ext cx="6410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there are no more </a:t>
            </a:r>
            <a:r>
              <a:rPr lang="en-US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tight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edges 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explore, </a:t>
            </a:r>
            <a:r>
              <a:rPr 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dual variables.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3968735" y="4970728"/>
            <a:ext cx="4476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edges in </a:t>
            </a:r>
            <a:r>
              <a:rPr lang="en-US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blossoms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n-US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tight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 if they are not in the forest.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397279" y="3298044"/>
            <a:ext cx="1362465" cy="86400"/>
            <a:chOff x="3397279" y="3298044"/>
            <a:chExt cx="1362465" cy="86400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4673344" y="3298044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3397279" y="3298044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71" name="Straight Connector 70"/>
            <p:cNvCxnSpPr>
              <a:stCxn id="70" idx="6"/>
              <a:endCxn id="69" idx="2"/>
            </p:cNvCxnSpPr>
            <p:nvPr/>
          </p:nvCxnSpPr>
          <p:spPr>
            <a:xfrm>
              <a:off x="3483679" y="3341244"/>
              <a:ext cx="118966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1827764" y="5200369"/>
            <a:ext cx="927454" cy="86400"/>
            <a:chOff x="1827764" y="5200369"/>
            <a:chExt cx="927454" cy="86400"/>
          </a:xfrm>
        </p:grpSpPr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2668818" y="5200369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27764" y="5200369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82" name="Straight Connector 81"/>
            <p:cNvCxnSpPr>
              <a:stCxn id="81" idx="6"/>
              <a:endCxn id="80" idx="2"/>
            </p:cNvCxnSpPr>
            <p:nvPr/>
          </p:nvCxnSpPr>
          <p:spPr>
            <a:xfrm>
              <a:off x="1914164" y="5243569"/>
              <a:ext cx="75465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/>
      <p:bldP spid="216" grpId="0"/>
      <p:bldP spid="227" grpId="0"/>
      <p:bldP spid="22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302459"/>
            <a:ext cx="9154440" cy="1169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The Primal-dual method</a:t>
            </a:r>
            <a:b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Initialization</a:t>
            </a:r>
            <a:endParaRPr kumimoji="0" lang="en-GB" sz="32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6071" y="2534326"/>
            <a:ext cx="328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Start with: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48183" y="1908702"/>
                <a:ext cx="205641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∅</m:t>
                      </m:r>
                    </m:oMath>
                  </m:oMathPara>
                </a14:m>
                <a:endParaRPr lang="en-US" sz="26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183" y="1908702"/>
                <a:ext cx="2056414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936751" y="2451721"/>
                <a:ext cx="4479279" cy="657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b="0" dirty="0" smtClean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e>
                    </m:func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,   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endParaRPr lang="en-US" sz="26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751" y="2451721"/>
                <a:ext cx="4479279" cy="6572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5148183" y="3234857"/>
            <a:ext cx="20564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blossoms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4212881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primal and dual constraints are satisfied.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78" y="4844676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Conditions (1) and (3) are satisfied vacuously.</a:t>
            </a:r>
          </a:p>
        </p:txBody>
      </p:sp>
    </p:spTree>
    <p:extLst>
      <p:ext uri="{BB962C8B-B14F-4D97-AF65-F5344CB8AC3E}">
        <p14:creationId xmlns:p14="http://schemas.microsoft.com/office/powerpoint/2010/main" val="393122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4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57200" y="6381328"/>
            <a:ext cx="2133600" cy="365125"/>
          </a:xfrm>
        </p:spPr>
        <p:txBody>
          <a:bodyPr/>
          <a:lstStyle/>
          <a:p>
            <a:pPr>
              <a:defRPr/>
            </a:pPr>
            <a:fld id="{71322045-5F67-491E-BB82-F45F889CE585}" type="slidenum">
              <a:rPr lang="he-IL" smtClean="0"/>
              <a:pPr>
                <a:defRPr/>
              </a:pPr>
              <a:t>4</a:t>
            </a:fld>
            <a:endParaRPr lang="da-DK" dirty="0"/>
          </a:p>
        </p:txBody>
      </p:sp>
      <p:sp>
        <p:nvSpPr>
          <p:cNvPr id="32" name="Rectangle 4"/>
          <p:cNvSpPr txBox="1">
            <a:spLocks noChangeArrowheads="1"/>
          </p:cNvSpPr>
          <p:nvPr/>
        </p:nvSpPr>
        <p:spPr bwMode="auto">
          <a:xfrm>
            <a:off x="-652" y="980728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The maximum matching problem in </a:t>
            </a:r>
            <a:r>
              <a:rPr lang="en-US" sz="2400" i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bipartite</a:t>
            </a:r>
            <a:r>
              <a:rPr lang="en-US" sz="24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graphs </a:t>
            </a:r>
            <a:br>
              <a:rPr lang="en-US" sz="24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</a:br>
            <a:r>
              <a:rPr lang="en-US" sz="24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can be easily reduced to a </a:t>
            </a:r>
            <a:r>
              <a:rPr lang="en-US" sz="2400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min cost flow </a:t>
            </a:r>
            <a:r>
              <a:rPr lang="en-US" sz="24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problem.</a:t>
            </a:r>
          </a:p>
        </p:txBody>
      </p:sp>
      <p:sp>
        <p:nvSpPr>
          <p:cNvPr id="35" name="Rectangle 4"/>
          <p:cNvSpPr txBox="1">
            <a:spLocks noChangeArrowheads="1"/>
          </p:cNvSpPr>
          <p:nvPr/>
        </p:nvSpPr>
        <p:spPr bwMode="auto">
          <a:xfrm>
            <a:off x="0" y="2705204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The problem in </a:t>
            </a:r>
            <a:r>
              <a:rPr lang="en-US" sz="2400" i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non-bipartite</a:t>
            </a:r>
            <a:r>
              <a:rPr lang="en-US" sz="24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graphs is harder. </a:t>
            </a:r>
            <a:br>
              <a:rPr lang="en-US" sz="24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</a:br>
            <a:r>
              <a:rPr lang="en-US" sz="24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First polynomial time algorithm given by </a:t>
            </a:r>
            <a:r>
              <a:rPr lang="en-US" sz="2400" kern="0" dirty="0">
                <a:solidFill>
                  <a:srgbClr val="9933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[Edmonds (1965)]</a:t>
            </a:r>
            <a:r>
              <a:rPr lang="en-US" sz="24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.</a:t>
            </a:r>
            <a:endParaRPr lang="en-US" sz="2400" kern="0" dirty="0">
              <a:solidFill>
                <a:schemeClr val="tx1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4"/>
              <p:cNvSpPr txBox="1">
                <a:spLocks noChangeArrowheads="1"/>
              </p:cNvSpPr>
              <p:nvPr/>
            </p:nvSpPr>
            <p:spPr bwMode="auto">
              <a:xfrm>
                <a:off x="0" y="1842966"/>
                <a:ext cx="9144000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 </a:t>
                </a:r>
                <a:r>
                  <a:rPr lang="en-US" sz="2400" i="1" kern="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bipartite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case, also known as the assignment problem,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can be solved in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𝑚𝑛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time </a:t>
                </a:r>
                <a:r>
                  <a:rPr lang="en-US" sz="2400" kern="0" dirty="0" smtClean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[Kuhn (1955)]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  <a:endParaRPr lang="en-US" sz="2400" kern="0" dirty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842966"/>
                <a:ext cx="9144000" cy="830997"/>
              </a:xfrm>
              <a:prstGeom prst="rect">
                <a:avLst/>
              </a:prstGeom>
              <a:blipFill rotWithShape="0">
                <a:blip r:embed="rId2"/>
                <a:stretch>
                  <a:fillRect t="-5109" b="-160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4"/>
              <p:cNvSpPr txBox="1">
                <a:spLocks noChangeArrowheads="1"/>
              </p:cNvSpPr>
              <p:nvPr/>
            </p:nvSpPr>
            <p:spPr bwMode="auto">
              <a:xfrm>
                <a:off x="-364" y="3567442"/>
                <a:ext cx="9144000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𝑚𝑛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-time implementation of 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Edmonds’ algorithm was given by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</a:t>
                </a:r>
                <a:r>
                  <a:rPr lang="en-US" sz="2400" kern="0" dirty="0" err="1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Gabow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(1990</a:t>
                </a:r>
                <a:r>
                  <a:rPr lang="en-US" sz="2400" kern="0" dirty="0" smtClean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) (2018)]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  <a:endParaRPr lang="en-US" sz="2400" kern="0" dirty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364" y="3567442"/>
                <a:ext cx="9144000" cy="830997"/>
              </a:xfrm>
              <a:prstGeom prst="rect">
                <a:avLst/>
              </a:prstGeom>
              <a:blipFill>
                <a:blip r:embed="rId3"/>
                <a:stretch>
                  <a:fillRect t="-5109" b="-160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4"/>
              <p:cNvSpPr txBox="1">
                <a:spLocks noChangeArrowheads="1"/>
              </p:cNvSpPr>
              <p:nvPr/>
            </p:nvSpPr>
            <p:spPr bwMode="auto">
              <a:xfrm>
                <a:off x="8601" y="4422787"/>
                <a:ext cx="9144000" cy="12141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𝑚</m:t>
                    </m:r>
                    <m:sSup>
                      <m:sSupPr>
                        <m:ctrlP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sz="2400" i="1" kern="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𝑛𝑁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-time algorithm for the </a:t>
                </a:r>
                <a:r>
                  <a:rPr lang="en-US" sz="2400" i="1" kern="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non-bipartite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case, 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where all weights are integers of absolute value at most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, 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given by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</a:t>
                </a:r>
                <a:r>
                  <a:rPr lang="en-US" sz="2400" kern="0" dirty="0" err="1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Gabow-Tarjan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(1991)] [</a:t>
                </a:r>
                <a:r>
                  <a:rPr lang="en-US" sz="2400" kern="0" dirty="0" err="1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Duan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-Pettie-Su (2014)]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  <a:endParaRPr lang="en-US" sz="2400" kern="0" dirty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01" y="4422787"/>
                <a:ext cx="9144000" cy="1214115"/>
              </a:xfrm>
              <a:prstGeom prst="rect">
                <a:avLst/>
              </a:prstGeom>
              <a:blipFill rotWithShape="0">
                <a:blip r:embed="rId4"/>
                <a:stretch>
                  <a:fillRect t="-2513" b="-110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0" y="116632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kern="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Maximum</a:t>
            </a:r>
            <a:r>
              <a:rPr lang="en-US" kern="0" dirty="0" smtClean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0" dirty="0" smtClean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Weight</a:t>
            </a:r>
            <a:r>
              <a:rPr lang="en-US" kern="0" dirty="0" smtClean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4"/>
              <p:cNvSpPr txBox="1">
                <a:spLocks noChangeArrowheads="1"/>
              </p:cNvSpPr>
              <p:nvPr/>
            </p:nvSpPr>
            <p:spPr bwMode="auto">
              <a:xfrm>
                <a:off x="2838" y="5661248"/>
                <a:ext cx="9144000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2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</m:t>
                    </m:r>
                    <m:sSup>
                      <m:sSupPr>
                        <m:ctrlP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sSupPr>
                      <m:e>
                        <m:r>
                          <a:rPr lang="en-US" sz="240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𝜀</m:t>
                        </m:r>
                      </m:e>
                      <m:sup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−</m:t>
                        </m:r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1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</m:t>
                    </m:r>
                    <m:sSup>
                      <m:sSupPr>
                        <m:ctrlP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sSupPr>
                      <m:e>
                        <m:r>
                          <a:rPr lang="en-US" sz="240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𝜀</m:t>
                        </m:r>
                      </m:e>
                      <m:sup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−</m:t>
                        </m:r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1</m:t>
                        </m:r>
                      </m:sup>
                    </m:sSup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-time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)</m:t>
                    </m:r>
                  </m:oMath>
                </a14:m>
                <a:r>
                  <a:rPr lang="en-US" sz="2400" i="1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-approximation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algorithm for 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 </a:t>
                </a:r>
                <a:r>
                  <a:rPr lang="en-US" sz="2400" i="1" kern="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non-bipartite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case given recently by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</a:t>
                </a:r>
                <a:r>
                  <a:rPr lang="en-US" sz="2400" kern="0" dirty="0" err="1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Duan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-Pettie (2014)]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38" y="5661248"/>
                <a:ext cx="9144000" cy="830997"/>
              </a:xfrm>
              <a:prstGeom prst="rect">
                <a:avLst/>
              </a:prstGeom>
              <a:blipFill rotWithShape="0">
                <a:blip r:embed="rId5"/>
                <a:stretch>
                  <a:fillRect t="-5882" b="-161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57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36" grpId="0"/>
      <p:bldP spid="37" grpId="0"/>
      <p:bldP spid="3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21202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Adjusting dual variables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1942120" y="1747045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2" name="Straight Connector 61"/>
          <p:cNvCxnSpPr>
            <a:stCxn id="148" idx="0"/>
            <a:endCxn id="147" idx="3"/>
          </p:cNvCxnSpPr>
          <p:nvPr/>
        </p:nvCxnSpPr>
        <p:spPr>
          <a:xfrm flipV="1">
            <a:off x="1452922" y="2226594"/>
            <a:ext cx="310210" cy="47350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49" idx="4"/>
            <a:endCxn id="150" idx="0"/>
          </p:cNvCxnSpPr>
          <p:nvPr/>
        </p:nvCxnSpPr>
        <p:spPr>
          <a:xfrm>
            <a:off x="1452922" y="3254555"/>
            <a:ext cx="0" cy="345648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/>
          <p:cNvSpPr>
            <a:spLocks noChangeAspect="1"/>
          </p:cNvSpPr>
          <p:nvPr/>
        </p:nvSpPr>
        <p:spPr>
          <a:xfrm>
            <a:off x="1647382" y="1684867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1107322" y="3545523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2187442" y="3545523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7" name="Oval 146"/>
          <p:cNvSpPr>
            <a:spLocks noChangeAspect="1"/>
          </p:cNvSpPr>
          <p:nvPr/>
        </p:nvSpPr>
        <p:spPr>
          <a:xfrm>
            <a:off x="1750479" y="2152847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0" name="Oval 109"/>
          <p:cNvSpPr>
            <a:spLocks noChangeAspect="1"/>
          </p:cNvSpPr>
          <p:nvPr/>
        </p:nvSpPr>
        <p:spPr>
          <a:xfrm>
            <a:off x="1107322" y="2615195"/>
            <a:ext cx="691200" cy="6912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1" name="Oval 110"/>
          <p:cNvSpPr>
            <a:spLocks noChangeAspect="1"/>
          </p:cNvSpPr>
          <p:nvPr/>
        </p:nvSpPr>
        <p:spPr>
          <a:xfrm>
            <a:off x="2187442" y="2615195"/>
            <a:ext cx="691200" cy="6912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8" name="Oval 147"/>
          <p:cNvSpPr>
            <a:spLocks noChangeAspect="1"/>
          </p:cNvSpPr>
          <p:nvPr/>
        </p:nvSpPr>
        <p:spPr>
          <a:xfrm>
            <a:off x="1409722" y="2700103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9" name="Oval 148"/>
          <p:cNvSpPr>
            <a:spLocks noChangeAspect="1"/>
          </p:cNvSpPr>
          <p:nvPr/>
        </p:nvSpPr>
        <p:spPr>
          <a:xfrm>
            <a:off x="1409722" y="3168155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0" name="Oval 149"/>
          <p:cNvSpPr>
            <a:spLocks noChangeAspect="1"/>
          </p:cNvSpPr>
          <p:nvPr/>
        </p:nvSpPr>
        <p:spPr>
          <a:xfrm>
            <a:off x="1409722" y="3600203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1" name="Oval 150"/>
          <p:cNvSpPr>
            <a:spLocks noChangeAspect="1"/>
          </p:cNvSpPr>
          <p:nvPr/>
        </p:nvSpPr>
        <p:spPr>
          <a:xfrm>
            <a:off x="2489842" y="2700103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2" name="Oval 151"/>
          <p:cNvSpPr>
            <a:spLocks noChangeAspect="1"/>
          </p:cNvSpPr>
          <p:nvPr/>
        </p:nvSpPr>
        <p:spPr>
          <a:xfrm>
            <a:off x="2489842" y="3600203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3" name="Oval 152"/>
          <p:cNvSpPr>
            <a:spLocks noChangeAspect="1"/>
          </p:cNvSpPr>
          <p:nvPr/>
        </p:nvSpPr>
        <p:spPr>
          <a:xfrm>
            <a:off x="2489842" y="3168155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4" name="Oval 163"/>
          <p:cNvSpPr>
            <a:spLocks noChangeAspect="1"/>
          </p:cNvSpPr>
          <p:nvPr/>
        </p:nvSpPr>
        <p:spPr>
          <a:xfrm>
            <a:off x="2158610" y="2152847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68" name="Straight Connector 167"/>
          <p:cNvCxnSpPr>
            <a:stCxn id="151" idx="0"/>
            <a:endCxn id="164" idx="5"/>
          </p:cNvCxnSpPr>
          <p:nvPr/>
        </p:nvCxnSpPr>
        <p:spPr>
          <a:xfrm flipH="1" flipV="1">
            <a:off x="2232357" y="2226594"/>
            <a:ext cx="300685" cy="47350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53" idx="4"/>
            <a:endCxn id="152" idx="0"/>
          </p:cNvCxnSpPr>
          <p:nvPr/>
        </p:nvCxnSpPr>
        <p:spPr>
          <a:xfrm>
            <a:off x="2533042" y="3254555"/>
            <a:ext cx="0" cy="345648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21"/>
          <p:cNvGrpSpPr/>
          <p:nvPr/>
        </p:nvGrpSpPr>
        <p:grpSpPr>
          <a:xfrm>
            <a:off x="579606" y="4032251"/>
            <a:ext cx="743692" cy="1134800"/>
            <a:chOff x="1392096" y="3573016"/>
            <a:chExt cx="743692" cy="1134800"/>
          </a:xfrm>
        </p:grpSpPr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2049388" y="35730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2" name="Oval 141"/>
            <p:cNvSpPr>
              <a:spLocks noChangeAspect="1"/>
            </p:cNvSpPr>
            <p:nvPr/>
          </p:nvSpPr>
          <p:spPr>
            <a:xfrm>
              <a:off x="1392096" y="4016616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694496" y="407707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6" name="Straight Connector 175"/>
            <p:cNvCxnSpPr>
              <a:stCxn id="155" idx="0"/>
              <a:endCxn id="154" idx="3"/>
            </p:cNvCxnSpPr>
            <p:nvPr/>
          </p:nvCxnSpPr>
          <p:spPr>
            <a:xfrm flipV="1">
              <a:off x="1737696" y="3646763"/>
              <a:ext cx="324345" cy="43030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22"/>
          <p:cNvGrpSpPr/>
          <p:nvPr/>
        </p:nvGrpSpPr>
        <p:grpSpPr>
          <a:xfrm>
            <a:off x="1596938" y="4032251"/>
            <a:ext cx="753988" cy="1134800"/>
            <a:chOff x="2409428" y="3573016"/>
            <a:chExt cx="753988" cy="1134800"/>
          </a:xfrm>
        </p:grpSpPr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2409428" y="35730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3" name="Oval 142"/>
            <p:cNvSpPr>
              <a:spLocks noChangeAspect="1"/>
            </p:cNvSpPr>
            <p:nvPr/>
          </p:nvSpPr>
          <p:spPr>
            <a:xfrm>
              <a:off x="2472216" y="4016616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0" name="Oval 159"/>
            <p:cNvSpPr>
              <a:spLocks noChangeAspect="1"/>
            </p:cNvSpPr>
            <p:nvPr/>
          </p:nvSpPr>
          <p:spPr>
            <a:xfrm>
              <a:off x="2769468" y="407707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9" name="Straight Connector 178"/>
            <p:cNvCxnSpPr>
              <a:stCxn id="160" idx="0"/>
              <a:endCxn id="156" idx="5"/>
            </p:cNvCxnSpPr>
            <p:nvPr/>
          </p:nvCxnSpPr>
          <p:spPr>
            <a:xfrm flipH="1" flipV="1">
              <a:off x="2483175" y="3646763"/>
              <a:ext cx="329493" cy="43030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23"/>
          <p:cNvGrpSpPr/>
          <p:nvPr/>
        </p:nvGrpSpPr>
        <p:grpSpPr>
          <a:xfrm>
            <a:off x="579606" y="5040363"/>
            <a:ext cx="691200" cy="1057016"/>
            <a:chOff x="1392096" y="4581128"/>
            <a:chExt cx="691200" cy="1057016"/>
          </a:xfrm>
        </p:grpSpPr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694496" y="50131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694496" y="458112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/>
            <p:cNvSpPr>
              <a:spLocks noChangeAspect="1"/>
            </p:cNvSpPr>
            <p:nvPr/>
          </p:nvSpPr>
          <p:spPr>
            <a:xfrm>
              <a:off x="1392096" y="4946944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4" name="Straight Connector 183"/>
            <p:cNvCxnSpPr>
              <a:stCxn id="158" idx="4"/>
              <a:endCxn id="157" idx="0"/>
            </p:cNvCxnSpPr>
            <p:nvPr/>
          </p:nvCxnSpPr>
          <p:spPr>
            <a:xfrm>
              <a:off x="1737696" y="4667528"/>
              <a:ext cx="0" cy="345648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224"/>
          <p:cNvGrpSpPr/>
          <p:nvPr/>
        </p:nvGrpSpPr>
        <p:grpSpPr>
          <a:xfrm>
            <a:off x="1659726" y="5040363"/>
            <a:ext cx="691200" cy="1057016"/>
            <a:chOff x="2472216" y="4581128"/>
            <a:chExt cx="691200" cy="1057016"/>
          </a:xfrm>
        </p:grpSpPr>
        <p:sp>
          <p:nvSpPr>
            <p:cNvPr id="161" name="Oval 160"/>
            <p:cNvSpPr>
              <a:spLocks noChangeAspect="1"/>
            </p:cNvSpPr>
            <p:nvPr/>
          </p:nvSpPr>
          <p:spPr>
            <a:xfrm>
              <a:off x="2769468" y="50131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2769468" y="458112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0" name="Oval 139"/>
            <p:cNvSpPr>
              <a:spLocks noChangeAspect="1"/>
            </p:cNvSpPr>
            <p:nvPr/>
          </p:nvSpPr>
          <p:spPr>
            <a:xfrm>
              <a:off x="2472216" y="4946944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8" name="Straight Connector 187"/>
            <p:cNvCxnSpPr>
              <a:stCxn id="159" idx="4"/>
              <a:endCxn id="161" idx="0"/>
            </p:cNvCxnSpPr>
            <p:nvPr/>
          </p:nvCxnSpPr>
          <p:spPr>
            <a:xfrm>
              <a:off x="2812668" y="4667528"/>
              <a:ext cx="0" cy="345648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/>
          <p:cNvSpPr txBox="1"/>
          <p:nvPr/>
        </p:nvSpPr>
        <p:spPr>
          <a:xfrm>
            <a:off x="3683892" y="1776634"/>
            <a:ext cx="4895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smtClean="0">
                <a:latin typeface="Times New Roman" pitchFamily="18" charset="0"/>
                <a:cs typeface="Times New Roman" pitchFamily="18" charset="0"/>
              </a:rPr>
              <a:t>All edges leaving the forest, </a:t>
            </a:r>
            <a:br>
              <a:rPr lang="en-US" sz="23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300" dirty="0" smtClean="0">
                <a:latin typeface="Times New Roman" pitchFamily="18" charset="0"/>
                <a:cs typeface="Times New Roman" pitchFamily="18" charset="0"/>
              </a:rPr>
              <a:t>from </a:t>
            </a:r>
            <a:r>
              <a:rPr lang="en-US" sz="2300" b="1" dirty="0" smtClean="0">
                <a:latin typeface="Times New Roman" pitchFamily="18" charset="0"/>
                <a:cs typeface="Times New Roman" pitchFamily="18" charset="0"/>
              </a:rPr>
              <a:t>even</a:t>
            </a:r>
            <a:r>
              <a:rPr lang="en-US" sz="2300" dirty="0" smtClean="0">
                <a:latin typeface="Times New Roman" pitchFamily="18" charset="0"/>
                <a:cs typeface="Times New Roman" pitchFamily="18" charset="0"/>
              </a:rPr>
              <a:t> vertices, are </a:t>
            </a:r>
            <a:r>
              <a:rPr lang="en-US" sz="2300" i="1" dirty="0" smtClean="0"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sz="2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3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tight</a:t>
            </a:r>
            <a:r>
              <a:rPr lang="en-US" sz="23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3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6" name="Picture 8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281526" y="5206505"/>
            <a:ext cx="2252223" cy="633974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83" name="Picture 8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3659639" y="5206505"/>
            <a:ext cx="1872880" cy="476316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80" name="Picture 7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4389995" y="4700778"/>
            <a:ext cx="3143349" cy="348625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0509" y="2735978"/>
            <a:ext cx="2762319" cy="318142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3" name="Picture 7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0509" y="3170317"/>
            <a:ext cx="2762318" cy="318142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/>
          <a:stretch>
            <a:fillRect/>
          </a:stretch>
        </p:blipFill>
        <p:spPr bwMode="auto">
          <a:xfrm>
            <a:off x="3644168" y="3604656"/>
            <a:ext cx="4635001" cy="348624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79" name="Picture 7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/>
          <a:stretch>
            <a:fillRect/>
          </a:stretch>
        </p:blipFill>
        <p:spPr bwMode="auto">
          <a:xfrm>
            <a:off x="3628290" y="4069477"/>
            <a:ext cx="4666757" cy="348577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82" name="Picture 8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/>
          <a:stretch>
            <a:fillRect/>
          </a:stretch>
        </p:blipFill>
        <p:spPr bwMode="auto">
          <a:xfrm>
            <a:off x="3247221" y="5834222"/>
            <a:ext cx="2697716" cy="761530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85" name="Picture 8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/>
          <a:stretch>
            <a:fillRect/>
          </a:stretch>
        </p:blipFill>
        <p:spPr bwMode="auto">
          <a:xfrm>
            <a:off x="6391519" y="5834222"/>
            <a:ext cx="2032238" cy="634242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427693" y="859452"/>
                <a:ext cx="6636964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𝑆</m:t>
                    </m:r>
                  </m:oMath>
                </a14:m>
                <a:r>
                  <a:rPr lang="en-US" sz="2300" dirty="0" smtClean="0">
                    <a:latin typeface="Times New Roman" pitchFamily="18" charset="0"/>
                    <a:cs typeface="Times New Roman" pitchFamily="18" charset="0"/>
                  </a:rPr>
                  <a:t> – vertices contained in </a:t>
                </a:r>
                <a:r>
                  <a:rPr lang="en-US" sz="2300" b="1" dirty="0" smtClean="0">
                    <a:latin typeface="Times New Roman" pitchFamily="18" charset="0"/>
                    <a:cs typeface="Times New Roman" pitchFamily="18" charset="0"/>
                  </a:rPr>
                  <a:t>even</a:t>
                </a:r>
                <a:r>
                  <a:rPr lang="en-US" sz="2300" dirty="0" smtClean="0">
                    <a:latin typeface="Times New Roman" pitchFamily="18" charset="0"/>
                    <a:cs typeface="Times New Roman" pitchFamily="18" charset="0"/>
                  </a:rPr>
                  <a:t> blossoms (in the forest).</a:t>
                </a:r>
                <a:endParaRPr lang="en-US" sz="23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693" y="859452"/>
                <a:ext cx="6636964" cy="446276"/>
              </a:xfrm>
              <a:prstGeom prst="rect">
                <a:avLst/>
              </a:prstGeom>
              <a:blipFill>
                <a:blip r:embed="rId20"/>
                <a:stretch>
                  <a:fillRect t="-12329" r="-91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2416677" y="1249596"/>
                <a:ext cx="6658996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𝑇</m:t>
                    </m:r>
                  </m:oMath>
                </a14:m>
                <a:r>
                  <a:rPr lang="en-US" sz="2300" dirty="0" smtClean="0">
                    <a:latin typeface="Times New Roman" pitchFamily="18" charset="0"/>
                    <a:cs typeface="Times New Roman" pitchFamily="18" charset="0"/>
                  </a:rPr>
                  <a:t> – vertices contained in </a:t>
                </a:r>
                <a:r>
                  <a:rPr lang="en-US" sz="2300" b="1" dirty="0" smtClean="0">
                    <a:latin typeface="Times New Roman" pitchFamily="18" charset="0"/>
                    <a:cs typeface="Times New Roman" pitchFamily="18" charset="0"/>
                  </a:rPr>
                  <a:t>odd</a:t>
                </a:r>
                <a:r>
                  <a:rPr lang="en-US" sz="2300" dirty="0" smtClean="0">
                    <a:latin typeface="Times New Roman" pitchFamily="18" charset="0"/>
                    <a:cs typeface="Times New Roman" pitchFamily="18" charset="0"/>
                  </a:rPr>
                  <a:t> blossoms (in the forest).</a:t>
                </a:r>
                <a:endParaRPr lang="en-US" sz="23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677" y="1249596"/>
                <a:ext cx="6658996" cy="446276"/>
              </a:xfrm>
              <a:prstGeom prst="rect">
                <a:avLst/>
              </a:prstGeom>
              <a:blipFill>
                <a:blip r:embed="rId21"/>
                <a:stretch>
                  <a:fillRect t="-12329" r="-91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1" grpId="0"/>
      <p:bldP spid="5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7969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Changes in slacks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60" name="Picture 5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602474" y="1671462"/>
            <a:ext cx="5936101" cy="3650788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3"/>
              <p:cNvSpPr txBox="1">
                <a:spLocks noChangeArrowheads="1"/>
              </p:cNvSpPr>
              <p:nvPr/>
            </p:nvSpPr>
            <p:spPr bwMode="auto">
              <a:xfrm>
                <a:off x="-6696" y="483892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:r>
                  <a:rPr kumimoji="0" lang="he-IL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</a:rPr>
                  <a:t>Case 1:</a:t>
                </a:r>
                <a:r>
                  <a:rPr kumimoji="0" lang="en-US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  </a:t>
                </a:r>
                <a14:m>
                  <m:oMath xmlns:m="http://schemas.openxmlformats.org/officeDocument/2006/math">
                    <m:r>
                      <a:rPr lang="en-US" sz="4400" b="0" i="1" kern="0" dirty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𝛿</m:t>
                    </m:r>
                    <m:r>
                      <a:rPr lang="en-US" sz="4400" b="0" i="1" kern="0" dirty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sSub>
                      <m:sSubPr>
                        <m:ctrlP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𝛿</m:t>
                        </m:r>
                      </m:e>
                      <m:sub>
                        <m: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1</m:t>
                        </m:r>
                      </m:sub>
                    </m:sSub>
                    <m:r>
                      <a:rPr lang="en-US" sz="4400" b="0" i="1" kern="0" dirty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func>
                      <m:funcPr>
                        <m:ctrlP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4400" b="0" i="0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min</m:t>
                            </m:r>
                          </m:e>
                          <m:lim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𝑢</m:t>
                            </m:r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∈</m:t>
                            </m:r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𝑆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sSubPr>
                          <m:e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𝑦</m:t>
                            </m:r>
                          </m:e>
                          <m:sub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𝑢</m:t>
                            </m:r>
                          </m:sub>
                        </m:sSub>
                      </m:e>
                    </m:func>
                  </m:oMath>
                </a14:m>
                <a:endParaRPr kumimoji="0" lang="en-GB" sz="4400" b="0" i="0" u="none" strike="noStrike" kern="0" cap="none" spc="0" normalizeH="0" baseline="-25000" noProof="0" dirty="0" smtClean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483892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 t="-41441" b="-36937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2535900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are done!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400946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 the update,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every 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unmatched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00946"/>
                <a:ext cx="9144000" cy="492443"/>
              </a:xfrm>
              <a:prstGeom prst="rect">
                <a:avLst/>
              </a:prstGeom>
              <a:blipFill>
                <a:blip r:embed="rId3"/>
                <a:stretch>
                  <a:fillRect t="-11111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1968423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complementary slackness conditions are satisfied.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3"/>
              <p:cNvSpPr txBox="1">
                <a:spLocks noChangeArrowheads="1"/>
              </p:cNvSpPr>
              <p:nvPr/>
            </p:nvSpPr>
            <p:spPr bwMode="auto">
              <a:xfrm>
                <a:off x="-6696" y="3372079"/>
                <a:ext cx="9154440" cy="103483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:r>
                  <a:rPr kumimoji="0" lang="he-IL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</a:rPr>
                  <a:t>Case 2:</a:t>
                </a:r>
                <a:r>
                  <a:rPr kumimoji="0" lang="en-US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  </a:t>
                </a:r>
                <a14:m>
                  <m:oMath xmlns:m="http://schemas.openxmlformats.org/officeDocument/2006/math">
                    <m:r>
                      <a:rPr lang="en-US" sz="4400" i="1" kern="0" dirty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𝛿</m:t>
                    </m:r>
                    <m:r>
                      <a:rPr lang="en-US" sz="4400" i="1" kern="0" dirty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sSub>
                      <m:sSubPr>
                        <m:ctrlPr>
                          <a:rPr lang="en-US" sz="4400" i="1" kern="0" dirty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4400" i="1" kern="0" dirty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𝛿</m:t>
                        </m:r>
                      </m:e>
                      <m:sub>
                        <m: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2</m:t>
                        </m:r>
                      </m:sub>
                    </m:sSub>
                    <m:r>
                      <a:rPr lang="en-US" sz="4400" b="0" i="1" kern="0" dirty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func>
                      <m:funcPr>
                        <m:ctrlP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4400" b="0" i="0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min</m:t>
                            </m:r>
                          </m:e>
                          <m:lim>
                            <m:eqArr>
                              <m:eqArrPr>
                                <m:ctrlP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</m:ctrlPr>
                              </m:eqArrPr>
                              <m:e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𝑢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∈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𝑣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∉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𝑆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∪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𝑇</m:t>
                                </m:r>
                              </m:e>
                            </m:eqAr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sSubPr>
                          <m:e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𝑢</m:t>
                            </m:r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,</m:t>
                            </m:r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𝑣</m:t>
                            </m:r>
                          </m:sub>
                        </m:sSub>
                      </m:e>
                    </m:func>
                  </m:oMath>
                </a14:m>
                <a:endParaRPr kumimoji="0" lang="en-GB" sz="4400" b="0" i="0" u="none" strike="noStrike" kern="0" cap="none" spc="0" normalizeH="0" baseline="-25000" noProof="0" dirty="0" smtClean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3372079"/>
                <a:ext cx="9154440" cy="1034835"/>
              </a:xfrm>
              <a:prstGeom prst="rect">
                <a:avLst/>
              </a:prstGeom>
              <a:blipFill>
                <a:blip r:embed="rId4"/>
                <a:stretch>
                  <a:fillRect t="-28824" b="-11765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0" y="5789198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can extend the forest while keeping all invariants.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743205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 update, at least one more edge 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leaving the forest from an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vertex is tight. 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3"/>
              <p:cNvSpPr txBox="1">
                <a:spLocks noChangeArrowheads="1"/>
              </p:cNvSpPr>
              <p:nvPr/>
            </p:nvSpPr>
            <p:spPr bwMode="auto">
              <a:xfrm>
                <a:off x="-6696" y="460168"/>
                <a:ext cx="9154440" cy="1274964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:r>
                  <a:rPr kumimoji="0" lang="he-IL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</a:rPr>
                  <a:t>Case 3:</a:t>
                </a:r>
                <a:r>
                  <a:rPr kumimoji="0" lang="en-US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  </a:t>
                </a:r>
                <a14:m>
                  <m:oMath xmlns:m="http://schemas.openxmlformats.org/officeDocument/2006/math">
                    <m:r>
                      <a:rPr lang="en-US" sz="4400" i="1" kern="0" dirty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𝛿</m:t>
                    </m:r>
                    <m:r>
                      <a:rPr lang="en-US" sz="4400" i="1" kern="0" dirty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sSub>
                      <m:sSubPr>
                        <m:ctrlPr>
                          <a:rPr lang="en-US" sz="4400" i="1" kern="0" dirty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4400" i="1" kern="0" dirty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𝛿</m:t>
                        </m:r>
                      </m:e>
                      <m:sub>
                        <m: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3</m:t>
                        </m:r>
                      </m:sub>
                    </m:sSub>
                    <m:r>
                      <a:rPr lang="en-US" sz="4400" b="0" i="1" kern="0" dirty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func>
                      <m:funcPr>
                        <m:ctrlP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4400" b="0" i="0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min</m:t>
                            </m:r>
                          </m:e>
                          <m:lim>
                            <m:eqArr>
                              <m:eqArrPr>
                                <m:ctrlP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</m:ctrlPr>
                              </m:eqArrPr>
                              <m:e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𝑢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,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𝑣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∈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sz="4400" b="0" i="1" kern="0" dirty="0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400" b="0" i="1" kern="0" dirty="0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≠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sz="4400" b="0" i="1" kern="0" dirty="0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400" b="0" i="1" kern="0" dirty="0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</m:eqAr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</m:ctrlPr>
                              </m:sSubPr>
                              <m:e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𝑢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,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𝑣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endParaRPr kumimoji="0" lang="en-GB" sz="4400" b="0" i="0" u="none" strike="noStrike" kern="0" cap="none" spc="0" normalizeH="0" baseline="-25000" noProof="0" dirty="0" smtClean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460168"/>
                <a:ext cx="9154440" cy="1274964"/>
              </a:xfrm>
              <a:prstGeom prst="rect">
                <a:avLst/>
              </a:prstGeom>
              <a:blipFill>
                <a:blip r:embed="rId2"/>
                <a:stretch>
                  <a:fillRect t="-5714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3659894"/>
                <a:ext cx="914400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Otherwise, a new </a:t>
                </a:r>
                <a:r>
                  <a:rPr 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formed.</a:t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𝑧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𝐵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/>
                      </a:rPr>
                      <m:t>←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/>
                      </a:rPr>
                      <m:t>0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59894"/>
                <a:ext cx="9144000" cy="892552"/>
              </a:xfrm>
              <a:prstGeom prst="rect">
                <a:avLst/>
              </a:prstGeom>
              <a:blipFill>
                <a:blip r:embed="rId3"/>
                <a:stretch>
                  <a:fillRect t="-6122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2072413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edge connecting two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vertices 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 becomes tight.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66208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blossoms are in different trees 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  augmenting path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653688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new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swallows some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blossoms.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vertices in these blossoms become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tight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edges leaving them may be explored.  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3"/>
              <p:cNvSpPr txBox="1">
                <a:spLocks noChangeArrowheads="1"/>
              </p:cNvSpPr>
              <p:nvPr/>
            </p:nvSpPr>
            <p:spPr bwMode="auto">
              <a:xfrm>
                <a:off x="-6696" y="96003"/>
                <a:ext cx="9154440" cy="89819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:r>
                  <a:rPr kumimoji="0" lang="he-IL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</a:rPr>
                  <a:t>Case 4:</a:t>
                </a:r>
                <a:r>
                  <a:rPr kumimoji="0" lang="en-US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  </a:t>
                </a:r>
                <a14:m>
                  <m:oMath xmlns:m="http://schemas.openxmlformats.org/officeDocument/2006/math">
                    <m:r>
                      <a:rPr lang="en-US" sz="4400" i="1" kern="0" dirty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𝛿</m:t>
                    </m:r>
                    <m:r>
                      <a:rPr lang="en-US" sz="4400" i="1" kern="0" dirty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sSub>
                      <m:sSubPr>
                        <m:ctrlPr>
                          <a:rPr lang="en-US" sz="4400" i="1" kern="0" dirty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4400" i="1" kern="0" dirty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𝛿</m:t>
                        </m:r>
                      </m:e>
                      <m:sub>
                        <m: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4</m:t>
                        </m:r>
                      </m:sub>
                    </m:sSub>
                    <m:r>
                      <a:rPr lang="en-US" sz="4400" b="0" i="1" kern="0" dirty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func>
                      <m:funcPr>
                        <m:ctrlP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4400" b="0" i="0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min</m:t>
                            </m:r>
                          </m:e>
                          <m:lim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𝐵</m:t>
                            </m:r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⊆</m:t>
                            </m:r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𝑇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</m:ctrlPr>
                              </m:sSubPr>
                              <m:e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endParaRPr kumimoji="0" lang="en-GB" sz="4400" b="0" i="0" u="none" strike="noStrike" kern="0" cap="none" spc="0" normalizeH="0" baseline="-25000" noProof="0" dirty="0" smtClean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96003"/>
                <a:ext cx="9154440" cy="898195"/>
              </a:xfrm>
              <a:prstGeom prst="rect">
                <a:avLst/>
              </a:prstGeom>
              <a:blipFill>
                <a:blip r:embed="rId2"/>
                <a:stretch>
                  <a:fillRect t="-12245" b="-22449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1001577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</a:t>
                </a:r>
                <a:r>
                  <a:rPr lang="en-US" sz="2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some </a:t>
                </a:r>
                <a:r>
                  <a:rPr 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blossom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01577"/>
                <a:ext cx="9144000" cy="492443"/>
              </a:xfrm>
              <a:prstGeom prst="rect">
                <a:avLst/>
              </a:prstGeom>
              <a:blipFill>
                <a:blip r:embed="rId3"/>
                <a:stretch>
                  <a:fillRect t="-11111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423871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Expand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</a:t>
                </a:r>
                <a:r>
                  <a:rPr 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23871"/>
                <a:ext cx="9144000" cy="492443"/>
              </a:xfrm>
              <a:prstGeom prst="rect">
                <a:avLst/>
              </a:prstGeom>
              <a:blipFill>
                <a:blip r:embed="rId4"/>
                <a:stretch>
                  <a:fillRect t="-12500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/>
          <p:cNvGrpSpPr/>
          <p:nvPr/>
        </p:nvGrpSpPr>
        <p:grpSpPr>
          <a:xfrm>
            <a:off x="1186340" y="2257380"/>
            <a:ext cx="2584209" cy="4383778"/>
            <a:chOff x="1433990" y="2063832"/>
            <a:chExt cx="2584209" cy="4383778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3249910" y="2126010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0" name="Straight Connector 9"/>
            <p:cNvCxnSpPr>
              <a:stCxn id="18" idx="0"/>
              <a:endCxn id="17" idx="4"/>
            </p:cNvCxnSpPr>
            <p:nvPr/>
          </p:nvCxnSpPr>
          <p:spPr>
            <a:xfrm flipV="1">
              <a:off x="1912987" y="5337168"/>
              <a:ext cx="200025" cy="48642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955172" y="2063832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2377012" y="2933888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058269" y="253181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500712" y="5756410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2069812" y="525076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1869787" y="582359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2685350" y="299853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2506588" y="34206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744521" y="3816591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2046921" y="38770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0" name="Straight Connector 29"/>
            <p:cNvCxnSpPr>
              <a:stCxn id="29" idx="7"/>
              <a:endCxn id="27" idx="3"/>
            </p:cNvCxnSpPr>
            <p:nvPr/>
          </p:nvCxnSpPr>
          <p:spPr>
            <a:xfrm flipV="1">
              <a:off x="2120668" y="3494363"/>
              <a:ext cx="398573" cy="39533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866628" y="34206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3034191" y="3816591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3331443" y="38770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5" name="Straight Connector 34"/>
            <p:cNvCxnSpPr>
              <a:stCxn id="34" idx="0"/>
              <a:endCxn id="32" idx="5"/>
            </p:cNvCxnSpPr>
            <p:nvPr/>
          </p:nvCxnSpPr>
          <p:spPr>
            <a:xfrm flipH="1" flipV="1">
              <a:off x="2940375" y="3494363"/>
              <a:ext cx="434268" cy="38268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2151696" y="47845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2046921" y="43811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849296" y="47183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40" name="Straight Connector 39"/>
            <p:cNvCxnSpPr>
              <a:stCxn id="38" idx="4"/>
              <a:endCxn id="37" idx="0"/>
            </p:cNvCxnSpPr>
            <p:nvPr/>
          </p:nvCxnSpPr>
          <p:spPr>
            <a:xfrm>
              <a:off x="2090121" y="4467503"/>
              <a:ext cx="104775" cy="31707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26668" y="47845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3331443" y="43811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2929416" y="47183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45" name="Straight Connector 44"/>
            <p:cNvCxnSpPr>
              <a:stCxn id="43" idx="4"/>
              <a:endCxn id="42" idx="0"/>
            </p:cNvCxnSpPr>
            <p:nvPr/>
          </p:nvCxnSpPr>
          <p:spPr>
            <a:xfrm flipH="1">
              <a:off x="3269868" y="4467503"/>
              <a:ext cx="104775" cy="317073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2354188" y="51541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3085703" y="51541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51" name="Straight Connector 50"/>
            <p:cNvCxnSpPr>
              <a:stCxn id="50" idx="2"/>
              <a:endCxn id="49" idx="6"/>
            </p:cNvCxnSpPr>
            <p:nvPr/>
          </p:nvCxnSpPr>
          <p:spPr>
            <a:xfrm flipH="1">
              <a:off x="2440588" y="5197366"/>
              <a:ext cx="64511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23" idx="7"/>
              <a:endCxn id="14" idx="3"/>
            </p:cNvCxnSpPr>
            <p:nvPr/>
          </p:nvCxnSpPr>
          <p:spPr>
            <a:xfrm flipV="1">
              <a:off x="2759097" y="2605559"/>
              <a:ext cx="311825" cy="4056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433990" y="2819401"/>
              <a:ext cx="2584209" cy="296227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1552575" y="2539777"/>
                  <a:ext cx="63817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2575" y="2539777"/>
                  <a:ext cx="638175" cy="4924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/>
          <p:cNvGrpSpPr/>
          <p:nvPr/>
        </p:nvGrpSpPr>
        <p:grpSpPr>
          <a:xfrm>
            <a:off x="4634437" y="1990680"/>
            <a:ext cx="2224679" cy="4383778"/>
            <a:chOff x="4634437" y="2063832"/>
            <a:chExt cx="2224679" cy="4383778"/>
          </a:xfrm>
        </p:grpSpPr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6383635" y="2126010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66" name="Straight Connector 65"/>
            <p:cNvCxnSpPr>
              <a:stCxn id="72" idx="0"/>
              <a:endCxn id="71" idx="4"/>
            </p:cNvCxnSpPr>
            <p:nvPr/>
          </p:nvCxnSpPr>
          <p:spPr>
            <a:xfrm flipV="1">
              <a:off x="5046712" y="5337168"/>
              <a:ext cx="200025" cy="48642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6088897" y="2063832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5510737" y="2933888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6191994" y="253181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4634437" y="5756410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5203537" y="525076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5003512" y="582359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5819075" y="299853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5640313" y="34206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4878246" y="3816591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5180646" y="38770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77" name="Straight Connector 76"/>
            <p:cNvCxnSpPr>
              <a:stCxn id="76" idx="7"/>
              <a:endCxn id="74" idx="3"/>
            </p:cNvCxnSpPr>
            <p:nvPr/>
          </p:nvCxnSpPr>
          <p:spPr>
            <a:xfrm flipV="1">
              <a:off x="5254393" y="3494363"/>
              <a:ext cx="398573" cy="39533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6000353" y="34206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6167916" y="3816591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6465168" y="38770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5285421" y="47845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5180646" y="43811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4983021" y="47183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86" name="Straight Connector 85"/>
            <p:cNvCxnSpPr>
              <a:stCxn id="84" idx="4"/>
              <a:endCxn id="83" idx="0"/>
            </p:cNvCxnSpPr>
            <p:nvPr/>
          </p:nvCxnSpPr>
          <p:spPr>
            <a:xfrm>
              <a:off x="5223846" y="4467503"/>
              <a:ext cx="104775" cy="31707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6360393" y="47845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6465168" y="43811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6063141" y="47183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5487913" y="51541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6219428" y="51541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94" name="Straight Connector 93"/>
            <p:cNvCxnSpPr>
              <a:stCxn id="73" idx="7"/>
              <a:endCxn id="69" idx="3"/>
            </p:cNvCxnSpPr>
            <p:nvPr/>
          </p:nvCxnSpPr>
          <p:spPr>
            <a:xfrm flipV="1">
              <a:off x="5892822" y="2605559"/>
              <a:ext cx="311825" cy="4056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3619500" y="2209450"/>
            <a:ext cx="1971675" cy="1489298"/>
            <a:chOff x="3619500" y="2282602"/>
            <a:chExt cx="1971675" cy="1489298"/>
          </a:xfrm>
        </p:grpSpPr>
        <p:sp>
          <p:nvSpPr>
            <p:cNvPr id="99" name="TextBox 98"/>
            <p:cNvSpPr txBox="1"/>
            <p:nvPr/>
          </p:nvSpPr>
          <p:spPr>
            <a:xfrm>
              <a:off x="3619500" y="2282602"/>
              <a:ext cx="19716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New</a:t>
              </a:r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even</a:t>
              </a:r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blossom</a:t>
              </a:r>
              <a:endPara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1" name="Straight Arrow Connector 100"/>
            <p:cNvCxnSpPr>
              <a:stCxn id="99" idx="2"/>
            </p:cNvCxnSpPr>
            <p:nvPr/>
          </p:nvCxnSpPr>
          <p:spPr>
            <a:xfrm>
              <a:off x="4605338" y="3113599"/>
              <a:ext cx="347662" cy="658301"/>
            </a:xfrm>
            <a:prstGeom prst="straightConnector1">
              <a:avLst/>
            </a:prstGeom>
            <a:ln w="889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6638925" y="4355973"/>
            <a:ext cx="2352675" cy="1970599"/>
            <a:chOff x="6638925" y="4429125"/>
            <a:chExt cx="2352675" cy="1970599"/>
          </a:xfrm>
        </p:grpSpPr>
        <p:sp>
          <p:nvSpPr>
            <p:cNvPr id="103" name="TextBox 102"/>
            <p:cNvSpPr txBox="1"/>
            <p:nvPr/>
          </p:nvSpPr>
          <p:spPr>
            <a:xfrm>
              <a:off x="6638925" y="5568727"/>
              <a:ext cx="23526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These</a:t>
              </a:r>
              <a:r>
                <a:rPr lang="en-US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blossoms leave the forest</a:t>
              </a:r>
              <a:endPara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5" name="Straight Arrow Connector 104"/>
            <p:cNvCxnSpPr>
              <a:stCxn id="103" idx="0"/>
            </p:cNvCxnSpPr>
            <p:nvPr/>
          </p:nvCxnSpPr>
          <p:spPr>
            <a:xfrm flipH="1" flipV="1">
              <a:off x="6848475" y="5143500"/>
              <a:ext cx="966788" cy="425227"/>
            </a:xfrm>
            <a:prstGeom prst="straightConnector1">
              <a:avLst/>
            </a:prstGeom>
            <a:ln w="889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103" idx="0"/>
            </p:cNvCxnSpPr>
            <p:nvPr/>
          </p:nvCxnSpPr>
          <p:spPr>
            <a:xfrm flipH="1" flipV="1">
              <a:off x="6934200" y="4429125"/>
              <a:ext cx="881063" cy="1139602"/>
            </a:xfrm>
            <a:prstGeom prst="straightConnector1">
              <a:avLst/>
            </a:prstGeom>
            <a:ln w="889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93973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Number of steps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07818"/>
            <a:ext cx="9144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each adjustment of the dual variables, 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either we are done, or an augmenting path is found, 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 a new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is formed, 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 an old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is expanded.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034827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Does the algorithm terminate?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621268"/>
                <a:ext cx="914400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algorithm is composed of at most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phases </a:t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which an augmenting path is found.</a:t>
                </a:r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21268"/>
                <a:ext cx="9144000" cy="892552"/>
              </a:xfrm>
              <a:prstGeom prst="rect">
                <a:avLst/>
              </a:prstGeom>
              <a:blipFill>
                <a:blip r:embed="rId2"/>
                <a:stretch>
                  <a:fillRect t="-6164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4394587"/>
                <a:ext cx="914400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in each phase there are at most 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6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adjustments of the dual variables.  </a:t>
                </a:r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94587"/>
                <a:ext cx="9144000" cy="892552"/>
              </a:xfrm>
              <a:prstGeom prst="rect">
                <a:avLst/>
              </a:prstGeom>
              <a:blipFill>
                <a:blip r:embed="rId3"/>
                <a:stretch>
                  <a:fillRect t="-6164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5381137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number of dual adjustment steps is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81137"/>
                <a:ext cx="9144000" cy="492443"/>
              </a:xfrm>
              <a:prstGeom prst="rect">
                <a:avLst/>
              </a:prstGeom>
              <a:blipFill>
                <a:blip r:embed="rId4"/>
                <a:stretch>
                  <a:fillRect t="-12346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0" y="5967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is polynomial!  </a:t>
            </a:r>
            <a:r>
              <a:rPr lang="en-US" sz="2800" kern="0" dirty="0">
                <a:solidFill>
                  <a:srgbClr val="9933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[Edmonds (1965)]</a:t>
            </a:r>
          </a:p>
        </p:txBody>
      </p:sp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1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1477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Efficient implementation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860450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Maintaining blossoms and finding augmenting paths</a:t>
            </a:r>
            <a:endParaRPr lang="en-US" sz="26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41609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complicated than the unweighted case. We need to explicitly maintain the structure of blossoms to be able to expand them.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2318861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Maintaining slacks and computing 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/>
                      </a:rPr>
                      <m:t>𝛿</m:t>
                    </m:r>
                    <m:r>
                      <a:rPr lang="en-US" sz="2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26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18861"/>
                <a:ext cx="9144000" cy="492443"/>
              </a:xfrm>
              <a:prstGeom prst="rect">
                <a:avLst/>
              </a:prstGeom>
              <a:blipFill>
                <a:blip r:embed="rId2"/>
                <a:stretch>
                  <a:fillRect t="-11111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0" y="2888657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Completely naïve implementation of each step 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time, giving an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-time algorithm.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88657"/>
                <a:ext cx="9144000" cy="830997"/>
              </a:xfrm>
              <a:prstGeom prst="rect">
                <a:avLst/>
              </a:prstGeom>
              <a:blipFill>
                <a:blip r:embed="rId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0" y="3751622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some (sophisticated) data structures 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total running time can be reduced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0" y="4687521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sz="2400" kern="0" dirty="0" smtClean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 Gabow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(1976</a:t>
                </a:r>
                <a:r>
                  <a:rPr lang="en-US" sz="2400" kern="0" dirty="0" smtClean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) ] [ Lawler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(1976</a:t>
                </a:r>
                <a:r>
                  <a:rPr lang="en-US" sz="2400" kern="0" dirty="0" smtClean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) ] </a:t>
                </a:r>
                <a:endParaRPr lang="en-US" sz="2400" kern="0" dirty="0">
                  <a:solidFill>
                    <a:srgbClr val="993300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87521"/>
                <a:ext cx="9144000" cy="461665"/>
              </a:xfrm>
              <a:prstGeom prst="rect">
                <a:avLst/>
              </a:prstGeom>
              <a:blipFill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0" y="5135196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𝑚𝑛</m:t>
                    </m:r>
                    <m:func>
                      <m:func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sz="2400" kern="0" dirty="0" smtClean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 Galil-Micali-Gabow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(1986</a:t>
                </a:r>
                <a:r>
                  <a:rPr lang="en-US" sz="2400" kern="0" dirty="0" smtClean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) ]  </a:t>
                </a:r>
                <a:endParaRPr lang="en-US" sz="2400" kern="0" dirty="0">
                  <a:solidFill>
                    <a:srgbClr val="993300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35196"/>
                <a:ext cx="9144000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0" y="5582871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𝑚𝑛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sz="2400" kern="0" dirty="0" smtClean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 Gabow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(1990</a:t>
                </a:r>
                <a:r>
                  <a:rPr lang="en-US" sz="2400" kern="0" dirty="0" smtClean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) (2018) ]  </a:t>
                </a:r>
                <a:endParaRPr lang="en-US" sz="2400" kern="0" dirty="0">
                  <a:solidFill>
                    <a:srgbClr val="993300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82871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352" y="615084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Matching the best running time for weighted bipartite matching!</a:t>
            </a:r>
          </a:p>
        </p:txBody>
      </p:sp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8" grpId="0"/>
      <p:bldP spid="12" grpId="0"/>
      <p:bldP spid="13" grpId="0"/>
      <p:bldP spid="14" grpId="0"/>
      <p:bldP spid="15" grpId="0"/>
      <p:bldP spid="16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1996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Evolution of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blossoms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12110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search start with a collection of blossom,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inherited from the previous search.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05506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Blossoms form a </a:t>
            </a:r>
            <a:r>
              <a:rPr lang="en-US" sz="2400" i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laminar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structure, 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naturally represented by trees.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54" y="355366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steps add an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and 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to the alternating forest.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30" y="4487629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Blossom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steps create a new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composed of previous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6696" y="298903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Initially, unmatched blossoms are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all other are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2972" y="5421595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steps break an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into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42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7" grpId="0"/>
      <p:bldP spid="18" grpId="0"/>
      <p:bldP spid="8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1996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Maintaining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blossoms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2897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maximal blossom is explicitly represented by a tree.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8830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children of a blossom are its sub-blossoms.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54" y="40322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 may split.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6696" y="34389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 may grow.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31" y="462554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 remain unchanged until they enter the 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alternating forest. (They can enter as either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77" y="247635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leaves are the original vertices. 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(Considered to be degenerate blossoms.)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" y="55881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blossom enters or leaves the alternating forest only once.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26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7" grpId="0"/>
      <p:bldP spid="8" grpId="0"/>
      <p:bldP spid="12" grpId="0"/>
      <p:bldP spid="13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>
            <a:spLocks noChangeAspect="1"/>
          </p:cNvSpPr>
          <p:nvPr/>
        </p:nvSpPr>
        <p:spPr>
          <a:xfrm>
            <a:off x="1362977" y="1413090"/>
            <a:ext cx="1877527" cy="1655391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136720" y="5468396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757855" y="2547033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717558" y="3240039"/>
            <a:ext cx="1031414" cy="1101221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1168801" y="3336358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5" name="Straight Connector 14"/>
          <p:cNvCxnSpPr>
            <a:stCxn id="14" idx="7"/>
            <a:endCxn id="12" idx="3"/>
          </p:cNvCxnSpPr>
          <p:nvPr/>
        </p:nvCxnSpPr>
        <p:spPr>
          <a:xfrm flipV="1">
            <a:off x="1278847" y="2664527"/>
            <a:ext cx="497889" cy="69199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>
            <a:spLocks noChangeAspect="1"/>
          </p:cNvSpPr>
          <p:nvPr/>
        </p:nvSpPr>
        <p:spPr>
          <a:xfrm>
            <a:off x="2642014" y="3240039"/>
            <a:ext cx="1031414" cy="1101221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3085575" y="3336358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9" name="Straight Connector 18"/>
          <p:cNvCxnSpPr>
            <a:stCxn id="18" idx="0"/>
            <a:endCxn id="16" idx="5"/>
          </p:cNvCxnSpPr>
          <p:nvPr/>
        </p:nvCxnSpPr>
        <p:spPr>
          <a:xfrm flipH="1" flipV="1">
            <a:off x="2874946" y="2659888"/>
            <a:ext cx="275093" cy="67647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>
            <a:spLocks noChangeAspect="1"/>
          </p:cNvSpPr>
          <p:nvPr/>
        </p:nvSpPr>
        <p:spPr>
          <a:xfrm>
            <a:off x="1325148" y="4782235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1168801" y="4139421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73904" y="4676715"/>
            <a:ext cx="1031414" cy="1101221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3" name="Straight Connector 22"/>
          <p:cNvCxnSpPr>
            <a:stCxn id="21" idx="4"/>
            <a:endCxn id="20" idx="0"/>
          </p:cNvCxnSpPr>
          <p:nvPr/>
        </p:nvCxnSpPr>
        <p:spPr>
          <a:xfrm>
            <a:off x="1233265" y="4277074"/>
            <a:ext cx="156346" cy="5051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>
            <a:spLocks noChangeAspect="1"/>
          </p:cNvSpPr>
          <p:nvPr/>
        </p:nvSpPr>
        <p:spPr>
          <a:xfrm>
            <a:off x="2929229" y="4782235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3085575" y="4139421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2485667" y="4676715"/>
            <a:ext cx="1031414" cy="1101221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7" name="Straight Connector 26"/>
          <p:cNvCxnSpPr>
            <a:stCxn id="25" idx="4"/>
            <a:endCxn id="24" idx="0"/>
          </p:cNvCxnSpPr>
          <p:nvPr/>
        </p:nvCxnSpPr>
        <p:spPr>
          <a:xfrm flipH="1">
            <a:off x="2993693" y="4277074"/>
            <a:ext cx="156346" cy="505161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>
            <a:spLocks noChangeAspect="1"/>
          </p:cNvSpPr>
          <p:nvPr/>
        </p:nvSpPr>
        <p:spPr>
          <a:xfrm>
            <a:off x="1627308" y="5371067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2718880" y="5371067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Connector 29"/>
          <p:cNvCxnSpPr>
            <a:stCxn id="29" idx="2"/>
            <a:endCxn id="28" idx="6"/>
          </p:cNvCxnSpPr>
          <p:nvPr/>
        </p:nvCxnSpPr>
        <p:spPr>
          <a:xfrm flipH="1">
            <a:off x="1756234" y="5439894"/>
            <a:ext cx="96264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>
            <a:spLocks noChangeAspect="1"/>
          </p:cNvSpPr>
          <p:nvPr/>
        </p:nvSpPr>
        <p:spPr>
          <a:xfrm>
            <a:off x="298571" y="1180796"/>
            <a:ext cx="3856177" cy="5308777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86973" y="1079553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73" y="1079553"/>
                <a:ext cx="638175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-6696" y="140059"/>
            <a:ext cx="6096446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Representing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blossoms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6632501" y="392445"/>
                <a:ext cx="411480" cy="411480"/>
              </a:xfrm>
              <a:prstGeom prst="ellips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1" anchor="ctr"/>
              <a:lstStyle/>
              <a:p>
                <a:pPr algn="ctr" rtl="0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Oval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501" y="392445"/>
                <a:ext cx="411480" cy="411480"/>
              </a:xfrm>
              <a:prstGeom prst="ellipse">
                <a:avLst/>
              </a:prstGeom>
              <a:blipFill>
                <a:blip r:embed="rId3"/>
                <a:stretch>
                  <a:fillRect r="-1389"/>
                </a:stretch>
              </a:blipFill>
              <a:ln w="222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/>
          <p:cNvSpPr>
            <a:spLocks noChangeAspect="1"/>
          </p:cNvSpPr>
          <p:nvPr/>
        </p:nvSpPr>
        <p:spPr>
          <a:xfrm>
            <a:off x="1840714" y="2310609"/>
            <a:ext cx="87082" cy="929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0" name="Straight Connector 49"/>
          <p:cNvCxnSpPr>
            <a:stCxn id="48" idx="1"/>
            <a:endCxn id="49" idx="5"/>
          </p:cNvCxnSpPr>
          <p:nvPr/>
        </p:nvCxnSpPr>
        <p:spPr>
          <a:xfrm flipH="1" flipV="1">
            <a:off x="2466640" y="1741170"/>
            <a:ext cx="229017" cy="56338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68" idx="2"/>
            <a:endCxn id="67" idx="6"/>
          </p:cNvCxnSpPr>
          <p:nvPr/>
        </p:nvCxnSpPr>
        <p:spPr>
          <a:xfrm flipH="1">
            <a:off x="2148315" y="2519127"/>
            <a:ext cx="375804" cy="315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46" idx="3"/>
            <a:endCxn id="47" idx="0"/>
          </p:cNvCxnSpPr>
          <p:nvPr/>
        </p:nvCxnSpPr>
        <p:spPr>
          <a:xfrm flipH="1">
            <a:off x="1884255" y="1741170"/>
            <a:ext cx="306264" cy="56943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>
            <a:spLocks noChangeAspect="1"/>
          </p:cNvSpPr>
          <p:nvPr/>
        </p:nvSpPr>
        <p:spPr>
          <a:xfrm>
            <a:off x="2061233" y="2475795"/>
            <a:ext cx="87082" cy="929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1587703" y="2222781"/>
            <a:ext cx="629072" cy="573282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2110059" y="1490192"/>
            <a:ext cx="436631" cy="397908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2177766" y="1661810"/>
            <a:ext cx="87082" cy="929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2392311" y="1661810"/>
            <a:ext cx="87082" cy="929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764900" y="2542394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2439974" y="2205024"/>
            <a:ext cx="629072" cy="573282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2682904" y="2290934"/>
            <a:ext cx="87082" cy="929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>
            <a:off x="2524119" y="2472639"/>
            <a:ext cx="87082" cy="929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557317" y="5658468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317" y="5658468"/>
                <a:ext cx="638175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945776" y="4993503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76" y="4993503"/>
                <a:ext cx="638175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2376569" y="5641311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569" y="5641311"/>
                <a:ext cx="638175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3478814" y="4095038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814" y="4095038"/>
                <a:ext cx="638175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826097" y="2064387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7" y="2064387"/>
                <a:ext cx="638175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392578" y="2937569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78" y="2937569"/>
                <a:ext cx="638175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>
            <a:spLocks noChangeAspect="1"/>
          </p:cNvSpPr>
          <p:nvPr/>
        </p:nvSpPr>
        <p:spPr>
          <a:xfrm>
            <a:off x="5428667" y="1678276"/>
            <a:ext cx="411480" cy="411480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 rt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5467741" y="1645810"/>
                <a:ext cx="45299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741" y="1645810"/>
                <a:ext cx="452998" cy="430887"/>
              </a:xfrm>
              <a:prstGeom prst="rect">
                <a:avLst/>
              </a:prstGeom>
              <a:blipFill>
                <a:blip r:embed="rId10"/>
                <a:stretch>
                  <a:fillRect l="-12162"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/>
          <p:cNvSpPr>
            <a:spLocks noChangeAspect="1"/>
          </p:cNvSpPr>
          <p:nvPr/>
        </p:nvSpPr>
        <p:spPr>
          <a:xfrm>
            <a:off x="6032053" y="1678276"/>
            <a:ext cx="411480" cy="411480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 rt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6071127" y="1645810"/>
                <a:ext cx="45299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127" y="1645810"/>
                <a:ext cx="452998" cy="430887"/>
              </a:xfrm>
              <a:prstGeom prst="rect">
                <a:avLst/>
              </a:prstGeom>
              <a:blipFill>
                <a:blip r:embed="rId11"/>
                <a:stretch>
                  <a:fillRect l="-1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/>
          <p:cNvSpPr>
            <a:spLocks noChangeAspect="1"/>
          </p:cNvSpPr>
          <p:nvPr/>
        </p:nvSpPr>
        <p:spPr>
          <a:xfrm>
            <a:off x="6635439" y="1678276"/>
            <a:ext cx="411480" cy="411480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 rt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6674513" y="1645810"/>
                <a:ext cx="45299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513" y="1645810"/>
                <a:ext cx="452998" cy="430887"/>
              </a:xfrm>
              <a:prstGeom prst="rect">
                <a:avLst/>
              </a:prstGeom>
              <a:blipFill>
                <a:blip r:embed="rId12"/>
                <a:stretch>
                  <a:fillRect l="-12162"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Oval 94"/>
          <p:cNvSpPr>
            <a:spLocks noChangeAspect="1"/>
          </p:cNvSpPr>
          <p:nvPr/>
        </p:nvSpPr>
        <p:spPr>
          <a:xfrm>
            <a:off x="7238825" y="1678276"/>
            <a:ext cx="411480" cy="411480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 rt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7277899" y="1645810"/>
                <a:ext cx="45299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899" y="1645810"/>
                <a:ext cx="452998" cy="430887"/>
              </a:xfrm>
              <a:prstGeom prst="rect">
                <a:avLst/>
              </a:prstGeom>
              <a:blipFill>
                <a:blip r:embed="rId13"/>
                <a:stretch>
                  <a:fillRect l="-12162"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Oval 97"/>
          <p:cNvSpPr>
            <a:spLocks noChangeAspect="1"/>
          </p:cNvSpPr>
          <p:nvPr/>
        </p:nvSpPr>
        <p:spPr>
          <a:xfrm>
            <a:off x="7842211" y="1678276"/>
            <a:ext cx="411480" cy="411480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 rt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881285" y="1645810"/>
                <a:ext cx="45299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285" y="1645810"/>
                <a:ext cx="452998" cy="430887"/>
              </a:xfrm>
              <a:prstGeom prst="rect">
                <a:avLst/>
              </a:prstGeom>
              <a:blipFill>
                <a:blip r:embed="rId14"/>
                <a:stretch>
                  <a:fillRect l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Oval 106"/>
          <p:cNvSpPr>
            <a:spLocks noChangeAspect="1"/>
          </p:cNvSpPr>
          <p:nvPr/>
        </p:nvSpPr>
        <p:spPr>
          <a:xfrm>
            <a:off x="6876564" y="2827102"/>
            <a:ext cx="262775" cy="262775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 rtl="0"/>
            <a:endParaRPr lang="en-US"/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>
            <a:off x="7313230" y="2827102"/>
            <a:ext cx="262775" cy="262775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 rtl="0"/>
            <a:endParaRPr lang="en-US"/>
          </a:p>
        </p:txBody>
      </p:sp>
      <p:sp>
        <p:nvSpPr>
          <p:cNvPr id="110" name="Oval 109"/>
          <p:cNvSpPr>
            <a:spLocks noChangeAspect="1"/>
          </p:cNvSpPr>
          <p:nvPr/>
        </p:nvSpPr>
        <p:spPr>
          <a:xfrm>
            <a:off x="7749897" y="2827102"/>
            <a:ext cx="262775" cy="262775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 rtl="0"/>
            <a:endParaRPr lang="en-US"/>
          </a:p>
        </p:txBody>
      </p:sp>
      <p:cxnSp>
        <p:nvCxnSpPr>
          <p:cNvPr id="111" name="Straight Connector 110"/>
          <p:cNvCxnSpPr>
            <a:stCxn id="41" idx="0"/>
            <a:endCxn id="40" idx="2"/>
          </p:cNvCxnSpPr>
          <p:nvPr/>
        </p:nvCxnSpPr>
        <p:spPr>
          <a:xfrm flipV="1">
            <a:off x="5634407" y="598185"/>
            <a:ext cx="998094" cy="108009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89" idx="0"/>
            <a:endCxn id="40" idx="3"/>
          </p:cNvCxnSpPr>
          <p:nvPr/>
        </p:nvCxnSpPr>
        <p:spPr>
          <a:xfrm flipV="1">
            <a:off x="6237793" y="743665"/>
            <a:ext cx="454968" cy="93461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92" idx="0"/>
            <a:endCxn id="40" idx="4"/>
          </p:cNvCxnSpPr>
          <p:nvPr/>
        </p:nvCxnSpPr>
        <p:spPr>
          <a:xfrm flipH="1" flipV="1">
            <a:off x="6838241" y="803925"/>
            <a:ext cx="2938" cy="87435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95" idx="0"/>
            <a:endCxn id="40" idx="5"/>
          </p:cNvCxnSpPr>
          <p:nvPr/>
        </p:nvCxnSpPr>
        <p:spPr>
          <a:xfrm flipH="1" flipV="1">
            <a:off x="6983721" y="743665"/>
            <a:ext cx="460844" cy="93461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98" idx="0"/>
            <a:endCxn id="40" idx="6"/>
          </p:cNvCxnSpPr>
          <p:nvPr/>
        </p:nvCxnSpPr>
        <p:spPr>
          <a:xfrm flipH="1" flipV="1">
            <a:off x="7043981" y="598185"/>
            <a:ext cx="1003970" cy="108009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07" idx="0"/>
            <a:endCxn id="95" idx="3"/>
          </p:cNvCxnSpPr>
          <p:nvPr/>
        </p:nvCxnSpPr>
        <p:spPr>
          <a:xfrm flipV="1">
            <a:off x="7007952" y="2029496"/>
            <a:ext cx="291133" cy="79760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09" idx="0"/>
            <a:endCxn id="95" idx="4"/>
          </p:cNvCxnSpPr>
          <p:nvPr/>
        </p:nvCxnSpPr>
        <p:spPr>
          <a:xfrm flipH="1" flipV="1">
            <a:off x="7444565" y="2089756"/>
            <a:ext cx="53" cy="7373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10" idx="0"/>
            <a:endCxn id="95" idx="5"/>
          </p:cNvCxnSpPr>
          <p:nvPr/>
        </p:nvCxnSpPr>
        <p:spPr>
          <a:xfrm flipH="1" flipV="1">
            <a:off x="7590045" y="2029496"/>
            <a:ext cx="291240" cy="79760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4221386" y="3316411"/>
                <a:ext cx="49247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𝑏𝑎𝑠𝑒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the base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(Possibly only for maximal blossoms.)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386" y="3316411"/>
                <a:ext cx="4924788" cy="830997"/>
              </a:xfrm>
              <a:prstGeom prst="rect">
                <a:avLst/>
              </a:prstGeom>
              <a:blipFill>
                <a:blip r:embed="rId15"/>
                <a:stretch>
                  <a:fillRect t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4588650" y="4611582"/>
                <a:ext cx="4190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𝑟𝑖𝑔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the right sibling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650" y="4611582"/>
                <a:ext cx="4190260" cy="461665"/>
              </a:xfrm>
              <a:prstGeom prst="rect">
                <a:avLst/>
              </a:prstGeom>
              <a:blipFill>
                <a:blip r:embed="rId16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4588650" y="5082196"/>
                <a:ext cx="41902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𝑟𝑖𝑔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connected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the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𝑟𝑖𝑔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650" y="5082196"/>
                <a:ext cx="4190260" cy="830997"/>
              </a:xfrm>
              <a:prstGeom prst="rect">
                <a:avLst/>
              </a:prstGeom>
              <a:blipFill>
                <a:blip r:embed="rId17"/>
                <a:stretch>
                  <a:fillRect t="-6618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2893827" y="4733775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827" y="4733775"/>
                <a:ext cx="638175" cy="4924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2752587" y="5217181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587" y="5217181"/>
                <a:ext cx="638175" cy="4924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/>
              <p:cNvSpPr txBox="1"/>
              <p:nvPr/>
            </p:nvSpPr>
            <p:spPr>
              <a:xfrm>
                <a:off x="4588650" y="5922141"/>
                <a:ext cx="4190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𝑙𝑒𝑓𝑡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the left sibling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5" name="TextBox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650" y="5922141"/>
                <a:ext cx="4190260" cy="461665"/>
              </a:xfrm>
              <a:prstGeom prst="rect">
                <a:avLst/>
              </a:prstGeom>
              <a:blipFill>
                <a:blip r:embed="rId20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4221386" y="4156357"/>
                <a:ext cx="4924788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𝑖𝑙𝑑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the first sub-blossom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386" y="4156357"/>
                <a:ext cx="4924788" cy="446276"/>
              </a:xfrm>
              <a:prstGeom prst="rect">
                <a:avLst/>
              </a:prstGeom>
              <a:blipFill>
                <a:blip r:embed="rId23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22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1" grpId="0"/>
      <p:bldP spid="152" grpId="0"/>
      <p:bldP spid="155" grpId="0"/>
      <p:bldP spid="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10440" y="270117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Alternating paths and cycles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936367" y="2887900"/>
            <a:ext cx="6920842" cy="1539197"/>
            <a:chOff x="963526" y="3140968"/>
            <a:chExt cx="6920842" cy="1539197"/>
          </a:xfrm>
        </p:grpSpPr>
        <p:grpSp>
          <p:nvGrpSpPr>
            <p:cNvPr id="50" name="Group 188"/>
            <p:cNvGrpSpPr/>
            <p:nvPr/>
          </p:nvGrpSpPr>
          <p:grpSpPr>
            <a:xfrm>
              <a:off x="1313555" y="3305197"/>
              <a:ext cx="3729997" cy="115200"/>
              <a:chOff x="900121" y="4794287"/>
              <a:chExt cx="3729997" cy="115200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 rot="10800000">
                <a:off x="1739226" y="4851887"/>
                <a:ext cx="599180" cy="0"/>
              </a:xfrm>
              <a:prstGeom prst="line">
                <a:avLst/>
              </a:prstGeom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rot="10800000">
                <a:off x="1015322" y="4851887"/>
                <a:ext cx="60870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>
                <a:spLocks noChangeAspect="1"/>
              </p:cNvSpPr>
              <p:nvPr/>
            </p:nvSpPr>
            <p:spPr>
              <a:xfrm>
                <a:off x="900121" y="479428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4" name="Oval 93"/>
              <p:cNvSpPr>
                <a:spLocks noChangeAspect="1"/>
              </p:cNvSpPr>
              <p:nvPr/>
            </p:nvSpPr>
            <p:spPr>
              <a:xfrm>
                <a:off x="1624026" y="479428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5" name="Oval 94"/>
              <p:cNvSpPr>
                <a:spLocks noChangeAspect="1"/>
              </p:cNvSpPr>
              <p:nvPr/>
            </p:nvSpPr>
            <p:spPr>
              <a:xfrm>
                <a:off x="2338406" y="479428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6" name="Oval 95"/>
              <p:cNvSpPr>
                <a:spLocks noChangeAspect="1"/>
              </p:cNvSpPr>
              <p:nvPr/>
            </p:nvSpPr>
            <p:spPr>
              <a:xfrm>
                <a:off x="3062311" y="479428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97" name="Straight Connector 96"/>
              <p:cNvCxnSpPr/>
              <p:nvPr/>
            </p:nvCxnSpPr>
            <p:spPr>
              <a:xfrm rot="10800000">
                <a:off x="3906214" y="4851887"/>
                <a:ext cx="60870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rot="10800000">
                <a:off x="2453607" y="4851887"/>
                <a:ext cx="60870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>
                <a:spLocks noChangeAspect="1"/>
              </p:cNvSpPr>
              <p:nvPr/>
            </p:nvSpPr>
            <p:spPr>
              <a:xfrm>
                <a:off x="3791013" y="479428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0" name="Oval 99"/>
              <p:cNvSpPr>
                <a:spLocks noChangeAspect="1"/>
              </p:cNvSpPr>
              <p:nvPr/>
            </p:nvSpPr>
            <p:spPr>
              <a:xfrm>
                <a:off x="4514918" y="479428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101" name="Straight Connector 100"/>
              <p:cNvCxnSpPr/>
              <p:nvPr/>
            </p:nvCxnSpPr>
            <p:spPr>
              <a:xfrm>
                <a:off x="3177511" y="4851887"/>
                <a:ext cx="613502" cy="0"/>
              </a:xfrm>
              <a:prstGeom prst="line">
                <a:avLst/>
              </a:prstGeom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189"/>
            <p:cNvGrpSpPr/>
            <p:nvPr/>
          </p:nvGrpSpPr>
          <p:grpSpPr>
            <a:xfrm>
              <a:off x="963526" y="3869185"/>
              <a:ext cx="4430055" cy="115200"/>
              <a:chOff x="909612" y="5528827"/>
              <a:chExt cx="4430055" cy="115200"/>
            </a:xfrm>
          </p:grpSpPr>
          <p:sp>
            <p:nvSpPr>
              <p:cNvPr id="77" name="Oval 76"/>
              <p:cNvSpPr>
                <a:spLocks noChangeAspect="1"/>
              </p:cNvSpPr>
              <p:nvPr/>
            </p:nvSpPr>
            <p:spPr>
              <a:xfrm>
                <a:off x="5224467" y="552882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78" name="Straight Connector 77"/>
              <p:cNvCxnSpPr/>
              <p:nvPr/>
            </p:nvCxnSpPr>
            <p:spPr>
              <a:xfrm>
                <a:off x="4639609" y="5586202"/>
                <a:ext cx="584858" cy="450"/>
              </a:xfrm>
              <a:prstGeom prst="line">
                <a:avLst/>
              </a:prstGeom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rot="10800000">
                <a:off x="1748717" y="5586427"/>
                <a:ext cx="599180" cy="0"/>
              </a:xfrm>
              <a:prstGeom prst="line">
                <a:avLst/>
              </a:prstGeom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10800000">
                <a:off x="1024813" y="5586427"/>
                <a:ext cx="60870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>
                <a:spLocks noChangeAspect="1"/>
              </p:cNvSpPr>
              <p:nvPr/>
            </p:nvSpPr>
            <p:spPr>
              <a:xfrm>
                <a:off x="909612" y="552882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3" name="Oval 82"/>
              <p:cNvSpPr>
                <a:spLocks noChangeAspect="1"/>
              </p:cNvSpPr>
              <p:nvPr/>
            </p:nvSpPr>
            <p:spPr>
              <a:xfrm>
                <a:off x="1633517" y="552882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4" name="Oval 83"/>
              <p:cNvSpPr>
                <a:spLocks noChangeAspect="1"/>
              </p:cNvSpPr>
              <p:nvPr/>
            </p:nvSpPr>
            <p:spPr>
              <a:xfrm>
                <a:off x="2347897" y="552882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5" name="Oval 84"/>
              <p:cNvSpPr>
                <a:spLocks noChangeAspect="1"/>
              </p:cNvSpPr>
              <p:nvPr/>
            </p:nvSpPr>
            <p:spPr>
              <a:xfrm>
                <a:off x="3071802" y="552882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 rot="10800000">
                <a:off x="3915705" y="5586427"/>
                <a:ext cx="60870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rot="10800000">
                <a:off x="2463098" y="5586427"/>
                <a:ext cx="60870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/>
              <p:cNvSpPr>
                <a:spLocks noChangeAspect="1"/>
              </p:cNvSpPr>
              <p:nvPr/>
            </p:nvSpPr>
            <p:spPr>
              <a:xfrm>
                <a:off x="3800504" y="552882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9" name="Oval 88"/>
              <p:cNvSpPr>
                <a:spLocks noChangeAspect="1"/>
              </p:cNvSpPr>
              <p:nvPr/>
            </p:nvSpPr>
            <p:spPr>
              <a:xfrm>
                <a:off x="4524409" y="552882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3187002" y="5586427"/>
                <a:ext cx="613502" cy="0"/>
              </a:xfrm>
              <a:prstGeom prst="line">
                <a:avLst/>
              </a:prstGeom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190"/>
            <p:cNvGrpSpPr/>
            <p:nvPr/>
          </p:nvGrpSpPr>
          <p:grpSpPr>
            <a:xfrm>
              <a:off x="1325478" y="4420529"/>
              <a:ext cx="3706150" cy="115200"/>
              <a:chOff x="909612" y="6242758"/>
              <a:chExt cx="3706150" cy="115200"/>
            </a:xfrm>
          </p:grpSpPr>
          <p:sp>
            <p:nvSpPr>
              <p:cNvPr id="66" name="Oval 65"/>
              <p:cNvSpPr>
                <a:spLocks noChangeAspect="1"/>
              </p:cNvSpPr>
              <p:nvPr/>
            </p:nvSpPr>
            <p:spPr>
              <a:xfrm>
                <a:off x="4500562" y="6242758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>
                <a:off x="3915704" y="6300133"/>
                <a:ext cx="584858" cy="450"/>
              </a:xfrm>
              <a:prstGeom prst="line">
                <a:avLst/>
              </a:prstGeom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rot="10800000">
                <a:off x="1024812" y="6300358"/>
                <a:ext cx="599180" cy="0"/>
              </a:xfrm>
              <a:prstGeom prst="line">
                <a:avLst/>
              </a:prstGeom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>
                <a:spLocks noChangeAspect="1"/>
              </p:cNvSpPr>
              <p:nvPr/>
            </p:nvSpPr>
            <p:spPr>
              <a:xfrm>
                <a:off x="909612" y="6242758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0" name="Oval 69"/>
              <p:cNvSpPr>
                <a:spLocks noChangeAspect="1"/>
              </p:cNvSpPr>
              <p:nvPr/>
            </p:nvSpPr>
            <p:spPr>
              <a:xfrm>
                <a:off x="1623992" y="6242758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1" name="Oval 70"/>
              <p:cNvSpPr>
                <a:spLocks noChangeAspect="1"/>
              </p:cNvSpPr>
              <p:nvPr/>
            </p:nvSpPr>
            <p:spPr>
              <a:xfrm>
                <a:off x="2347897" y="6242758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72" name="Straight Connector 71"/>
              <p:cNvCxnSpPr/>
              <p:nvPr/>
            </p:nvCxnSpPr>
            <p:spPr>
              <a:xfrm rot="10800000">
                <a:off x="3191800" y="6300358"/>
                <a:ext cx="60870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rot="10800000">
                <a:off x="1739193" y="6300358"/>
                <a:ext cx="60870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Oval 73"/>
              <p:cNvSpPr>
                <a:spLocks noChangeAspect="1"/>
              </p:cNvSpPr>
              <p:nvPr/>
            </p:nvSpPr>
            <p:spPr>
              <a:xfrm>
                <a:off x="3076599" y="6242758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5" name="Oval 74"/>
              <p:cNvSpPr>
                <a:spLocks noChangeAspect="1"/>
              </p:cNvSpPr>
              <p:nvPr/>
            </p:nvSpPr>
            <p:spPr>
              <a:xfrm>
                <a:off x="3800504" y="6242758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76" name="Straight Connector 75"/>
              <p:cNvCxnSpPr/>
              <p:nvPr/>
            </p:nvCxnSpPr>
            <p:spPr>
              <a:xfrm>
                <a:off x="2463097" y="6300358"/>
                <a:ext cx="613502" cy="0"/>
              </a:xfrm>
              <a:prstGeom prst="line">
                <a:avLst/>
              </a:prstGeom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6742842" y="3140968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6397559" y="3850585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7426266" y="3140968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6742842" y="4564965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7769168" y="3850585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7426266" y="4564965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60" name="Straight Connector 59"/>
            <p:cNvCxnSpPr>
              <a:stCxn id="55" idx="2"/>
              <a:endCxn id="53" idx="6"/>
            </p:cNvCxnSpPr>
            <p:nvPr/>
          </p:nvCxnSpPr>
          <p:spPr>
            <a:xfrm rot="10800000">
              <a:off x="6858042" y="3198568"/>
              <a:ext cx="56822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4" idx="4"/>
              <a:endCxn id="56" idx="1"/>
            </p:cNvCxnSpPr>
            <p:nvPr/>
          </p:nvCxnSpPr>
          <p:spPr>
            <a:xfrm rot="16200000" flipH="1">
              <a:off x="6299411" y="4121533"/>
              <a:ext cx="616051" cy="3045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9" idx="7"/>
              <a:endCxn id="58" idx="4"/>
            </p:cNvCxnSpPr>
            <p:nvPr/>
          </p:nvCxnSpPr>
          <p:spPr>
            <a:xfrm rot="5400000" flipH="1" flipV="1">
              <a:off x="7367656" y="4122725"/>
              <a:ext cx="616051" cy="30217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6" idx="6"/>
              <a:endCxn id="59" idx="2"/>
            </p:cNvCxnSpPr>
            <p:nvPr/>
          </p:nvCxnSpPr>
          <p:spPr>
            <a:xfrm>
              <a:off x="6858042" y="4622565"/>
              <a:ext cx="568224" cy="0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4" idx="7"/>
              <a:endCxn id="53" idx="3"/>
            </p:cNvCxnSpPr>
            <p:nvPr/>
          </p:nvCxnSpPr>
          <p:spPr>
            <a:xfrm rot="5400000" flipH="1" flipV="1">
              <a:off x="6313721" y="3421465"/>
              <a:ext cx="628159" cy="263825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5" idx="5"/>
              <a:endCxn id="58" idx="1"/>
            </p:cNvCxnSpPr>
            <p:nvPr/>
          </p:nvCxnSpPr>
          <p:spPr>
            <a:xfrm rot="16200000" flipH="1">
              <a:off x="7341238" y="3422654"/>
              <a:ext cx="628159" cy="261444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4"/>
              <p:cNvSpPr txBox="1">
                <a:spLocks noChangeArrowheads="1"/>
              </p:cNvSpPr>
              <p:nvPr/>
            </p:nvSpPr>
            <p:spPr bwMode="auto">
              <a:xfrm>
                <a:off x="8601" y="1161503"/>
                <a:ext cx="9144000" cy="12003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 </a:t>
                </a:r>
                <a:r>
                  <a:rPr lang="en-US" sz="2400" kern="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weight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kern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accPr>
                          <m:e>
                            <m:r>
                              <a:rPr lang="en-US" sz="2400" b="0" i="1" kern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𝑀</m:t>
                        </m:r>
                      </m:sub>
                    </m:sSub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(</m:t>
                    </m:r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𝑃</m:t>
                    </m:r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)</m:t>
                    </m:r>
                  </m:oMath>
                </a14:m>
                <a:r>
                  <a:rPr lang="en-US" sz="24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of an </a:t>
                </a:r>
                <a14:m>
                  <m:oMath xmlns:m="http://schemas.openxmlformats.org/officeDocument/2006/math"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-alternating path/cycle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is 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 sum of the weights of the edges not in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, 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i="1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minus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 sum of the weights of the edges in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.</a:t>
                </a:r>
                <a:endParaRPr lang="en-US" sz="2400" i="1" kern="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01" y="1161503"/>
                <a:ext cx="9144000" cy="1200329"/>
              </a:xfrm>
              <a:prstGeom prst="rect">
                <a:avLst/>
              </a:prstGeom>
              <a:blipFill>
                <a:blip r:embed="rId2"/>
                <a:stretch>
                  <a:fillRect t="-4082" b="-112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4"/>
              <p:cNvSpPr txBox="1">
                <a:spLocks noChangeArrowheads="1"/>
              </p:cNvSpPr>
              <p:nvPr/>
            </p:nvSpPr>
            <p:spPr bwMode="auto">
              <a:xfrm>
                <a:off x="-652" y="4849102"/>
                <a:ext cx="9144000" cy="1569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b="1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Lemma: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is a </a:t>
                </a:r>
                <a:r>
                  <a:rPr lang="en-US" sz="2400" i="1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proper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alternating path or cycle, 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i.e., an alternating path such that its endpoints are either unmatched, 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or matched by the edges touching them in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, then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⊕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𝑃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is also a matching and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(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⊕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𝑃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)=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(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𝑀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)+</m:t>
                    </m:r>
                    <m:sSub>
                      <m:sSubPr>
                        <m:ctrlPr>
                          <a:rPr lang="en-US" sz="24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kern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accPr>
                          <m:e>
                            <m:r>
                              <a:rPr lang="en-US" sz="2400" i="1" kern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𝑀</m:t>
                        </m:r>
                      </m:sub>
                    </m:sSub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(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𝑃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)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.</a:t>
                </a:r>
              </a:p>
            </p:txBody>
          </p:sp>
        </mc:Choice>
        <mc:Fallback xmlns="">
          <p:sp>
            <p:nvSpPr>
              <p:cNvPr id="104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52" y="4849102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t="-2326" b="-852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/>
          <p:cNvSpPr txBox="1"/>
          <p:nvPr/>
        </p:nvSpPr>
        <p:spPr>
          <a:xfrm>
            <a:off x="1592513" y="2671876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960665" y="2671876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400825" y="2671876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240585" y="2671876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−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680745" y="2671876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−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921105" y="2455852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713193" y="3067920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−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713193" y="3860008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921105" y="4400068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−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6165021" y="3067920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−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165021" y="3860008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977566" y="4249729"/>
            <a:ext cx="937491" cy="665018"/>
            <a:chOff x="4078056" y="824331"/>
            <a:chExt cx="937491" cy="665018"/>
          </a:xfrm>
        </p:grpSpPr>
        <p:sp>
          <p:nvSpPr>
            <p:cNvPr id="21" name="Oval 20"/>
            <p:cNvSpPr/>
            <p:nvPr/>
          </p:nvSpPr>
          <p:spPr>
            <a:xfrm>
              <a:off x="4078056" y="82433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/>
          <p:cNvGrpSpPr/>
          <p:nvPr/>
        </p:nvGrpSpPr>
        <p:grpSpPr>
          <a:xfrm>
            <a:off x="3201060" y="4249729"/>
            <a:ext cx="937491" cy="665018"/>
            <a:chOff x="4078056" y="824331"/>
            <a:chExt cx="937491" cy="665018"/>
          </a:xfrm>
        </p:grpSpPr>
        <p:sp>
          <p:nvSpPr>
            <p:cNvPr id="24" name="Oval 23"/>
            <p:cNvSpPr/>
            <p:nvPr/>
          </p:nvSpPr>
          <p:spPr>
            <a:xfrm>
              <a:off x="4078056" y="82433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Straight Arrow Connector 114"/>
          <p:cNvCxnSpPr>
            <a:stCxn id="114" idx="0"/>
          </p:cNvCxnSpPr>
          <p:nvPr/>
        </p:nvCxnSpPr>
        <p:spPr>
          <a:xfrm flipV="1">
            <a:off x="2242168" y="4889348"/>
            <a:ext cx="45258" cy="586481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16" idx="0"/>
            <a:endCxn id="21" idx="4"/>
          </p:cNvCxnSpPr>
          <p:nvPr/>
        </p:nvCxnSpPr>
        <p:spPr>
          <a:xfrm flipV="1">
            <a:off x="2446311" y="4914747"/>
            <a:ext cx="1" cy="56108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18" idx="0"/>
          </p:cNvCxnSpPr>
          <p:nvPr/>
        </p:nvCxnSpPr>
        <p:spPr>
          <a:xfrm flipH="1" flipV="1">
            <a:off x="2612504" y="4889348"/>
            <a:ext cx="37950" cy="586481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endCxn id="21" idx="5"/>
          </p:cNvCxnSpPr>
          <p:nvPr/>
        </p:nvCxnSpPr>
        <p:spPr>
          <a:xfrm flipH="1" flipV="1">
            <a:off x="2777765" y="4817357"/>
            <a:ext cx="61285" cy="658473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>
            <a:spLocks noChangeAspect="1"/>
          </p:cNvSpPr>
          <p:nvPr/>
        </p:nvSpPr>
        <p:spPr>
          <a:xfrm>
            <a:off x="3364164" y="5462419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Arrow Connector 133"/>
          <p:cNvCxnSpPr>
            <a:stCxn id="133" idx="0"/>
          </p:cNvCxnSpPr>
          <p:nvPr/>
        </p:nvCxnSpPr>
        <p:spPr>
          <a:xfrm flipV="1">
            <a:off x="3432744" y="4863176"/>
            <a:ext cx="99762" cy="599243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>
            <a:spLocks noChangeAspect="1"/>
          </p:cNvSpPr>
          <p:nvPr/>
        </p:nvSpPr>
        <p:spPr>
          <a:xfrm>
            <a:off x="3601226" y="5462419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Arrow Connector 135"/>
          <p:cNvCxnSpPr>
            <a:stCxn id="135" idx="0"/>
          </p:cNvCxnSpPr>
          <p:nvPr/>
        </p:nvCxnSpPr>
        <p:spPr>
          <a:xfrm flipV="1">
            <a:off x="3669806" y="4902049"/>
            <a:ext cx="4915" cy="560370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>
            <a:spLocks noChangeAspect="1"/>
          </p:cNvSpPr>
          <p:nvPr/>
        </p:nvSpPr>
        <p:spPr>
          <a:xfrm>
            <a:off x="3838287" y="5462419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>
            <a:stCxn id="137" idx="0"/>
          </p:cNvCxnSpPr>
          <p:nvPr/>
        </p:nvCxnSpPr>
        <p:spPr>
          <a:xfrm flipH="1" flipV="1">
            <a:off x="3805843" y="4863176"/>
            <a:ext cx="101024" cy="599243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1969445" y="5475829"/>
            <a:ext cx="953732" cy="137160"/>
            <a:chOff x="311515" y="5847349"/>
            <a:chExt cx="953732" cy="137160"/>
          </a:xfrm>
        </p:grpSpPr>
        <p:sp>
          <p:nvSpPr>
            <p:cNvPr id="114" name="Oval 113"/>
            <p:cNvSpPr>
              <a:spLocks noChangeAspect="1"/>
            </p:cNvSpPr>
            <p:nvPr/>
          </p:nvSpPr>
          <p:spPr>
            <a:xfrm>
              <a:off x="515658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719801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>
              <a:spLocks noChangeAspect="1"/>
            </p:cNvSpPr>
            <p:nvPr/>
          </p:nvSpPr>
          <p:spPr>
            <a:xfrm>
              <a:off x="923944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128087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311515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0" name="Straight Arrow Connector 79"/>
          <p:cNvCxnSpPr>
            <a:stCxn id="79" idx="0"/>
            <a:endCxn id="21" idx="3"/>
          </p:cNvCxnSpPr>
          <p:nvPr/>
        </p:nvCxnSpPr>
        <p:spPr>
          <a:xfrm flipV="1">
            <a:off x="2038025" y="4817357"/>
            <a:ext cx="76833" cy="65847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446312" y="3002841"/>
            <a:ext cx="2285364" cy="1532781"/>
            <a:chOff x="2446312" y="3072513"/>
            <a:chExt cx="2285364" cy="1532781"/>
          </a:xfrm>
        </p:grpSpPr>
        <p:grpSp>
          <p:nvGrpSpPr>
            <p:cNvPr id="18" name="Group 17"/>
            <p:cNvGrpSpPr/>
            <p:nvPr/>
          </p:nvGrpSpPr>
          <p:grpSpPr>
            <a:xfrm>
              <a:off x="3237240" y="3072513"/>
              <a:ext cx="937491" cy="665018"/>
              <a:chOff x="2127518" y="3374361"/>
              <a:chExt cx="937491" cy="665018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127518" y="3374361"/>
                <a:ext cx="937491" cy="665018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2255218" y="3476038"/>
                    <a:ext cx="68209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218" y="3476038"/>
                    <a:ext cx="682090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2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7" name="Straight Arrow Connector 56"/>
            <p:cNvCxnSpPr>
              <a:stCxn id="21" idx="0"/>
              <a:endCxn id="4" idx="3"/>
            </p:cNvCxnSpPr>
            <p:nvPr/>
          </p:nvCxnSpPr>
          <p:spPr>
            <a:xfrm flipV="1">
              <a:off x="2446312" y="3640141"/>
              <a:ext cx="928220" cy="670551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59" idx="0"/>
              <a:endCxn id="4" idx="5"/>
            </p:cNvCxnSpPr>
            <p:nvPr/>
          </p:nvCxnSpPr>
          <p:spPr>
            <a:xfrm flipH="1" flipV="1">
              <a:off x="4037439" y="3640141"/>
              <a:ext cx="694237" cy="965153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24" idx="0"/>
              <a:endCxn id="4" idx="4"/>
            </p:cNvCxnSpPr>
            <p:nvPr/>
          </p:nvCxnSpPr>
          <p:spPr>
            <a:xfrm flipV="1">
              <a:off x="3669806" y="3737531"/>
              <a:ext cx="36180" cy="573161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Oval 158"/>
          <p:cNvSpPr>
            <a:spLocks noChangeAspect="1"/>
          </p:cNvSpPr>
          <p:nvPr/>
        </p:nvSpPr>
        <p:spPr>
          <a:xfrm>
            <a:off x="4663096" y="4535622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6" name="Group 165"/>
          <p:cNvGrpSpPr/>
          <p:nvPr/>
        </p:nvGrpSpPr>
        <p:grpSpPr>
          <a:xfrm flipH="1">
            <a:off x="7220766" y="4251207"/>
            <a:ext cx="937491" cy="665018"/>
            <a:chOff x="4078056" y="824331"/>
            <a:chExt cx="937491" cy="665018"/>
          </a:xfrm>
        </p:grpSpPr>
        <p:sp>
          <p:nvSpPr>
            <p:cNvPr id="191" name="Oval 190"/>
            <p:cNvSpPr/>
            <p:nvPr/>
          </p:nvSpPr>
          <p:spPr>
            <a:xfrm>
              <a:off x="4078056" y="82433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/>
                <p:cNvSpPr txBox="1"/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2" name="TextBox 1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7" name="Group 166"/>
          <p:cNvGrpSpPr/>
          <p:nvPr/>
        </p:nvGrpSpPr>
        <p:grpSpPr>
          <a:xfrm flipH="1">
            <a:off x="5997272" y="4251207"/>
            <a:ext cx="937491" cy="665018"/>
            <a:chOff x="4078056" y="824331"/>
            <a:chExt cx="937491" cy="665018"/>
          </a:xfrm>
        </p:grpSpPr>
        <p:sp>
          <p:nvSpPr>
            <p:cNvPr id="189" name="Oval 188"/>
            <p:cNvSpPr/>
            <p:nvPr/>
          </p:nvSpPr>
          <p:spPr>
            <a:xfrm>
              <a:off x="4078056" y="82433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/>
                <p:cNvSpPr txBox="1"/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0" name="TextBox 1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9" name="Straight Arrow Connector 168"/>
          <p:cNvCxnSpPr>
            <a:stCxn id="184" idx="0"/>
          </p:cNvCxnSpPr>
          <p:nvPr/>
        </p:nvCxnSpPr>
        <p:spPr>
          <a:xfrm flipH="1" flipV="1">
            <a:off x="7848397" y="4890826"/>
            <a:ext cx="45258" cy="586481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85" idx="0"/>
            <a:endCxn id="191" idx="4"/>
          </p:cNvCxnSpPr>
          <p:nvPr/>
        </p:nvCxnSpPr>
        <p:spPr>
          <a:xfrm flipH="1" flipV="1">
            <a:off x="7689511" y="4916225"/>
            <a:ext cx="1" cy="56108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86" idx="0"/>
          </p:cNvCxnSpPr>
          <p:nvPr/>
        </p:nvCxnSpPr>
        <p:spPr>
          <a:xfrm flipV="1">
            <a:off x="7485369" y="4890826"/>
            <a:ext cx="37950" cy="586481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endCxn id="191" idx="5"/>
          </p:cNvCxnSpPr>
          <p:nvPr/>
        </p:nvCxnSpPr>
        <p:spPr>
          <a:xfrm flipV="1">
            <a:off x="7296773" y="4818835"/>
            <a:ext cx="61285" cy="658473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/>
          <p:cNvSpPr>
            <a:spLocks noChangeAspect="1"/>
          </p:cNvSpPr>
          <p:nvPr/>
        </p:nvSpPr>
        <p:spPr>
          <a:xfrm flipH="1">
            <a:off x="6634499" y="5463897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/>
          <p:cNvCxnSpPr>
            <a:stCxn id="173" idx="0"/>
          </p:cNvCxnSpPr>
          <p:nvPr/>
        </p:nvCxnSpPr>
        <p:spPr>
          <a:xfrm flipH="1" flipV="1">
            <a:off x="6634498" y="4914747"/>
            <a:ext cx="68581" cy="549150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/>
          <p:cNvSpPr>
            <a:spLocks noChangeAspect="1"/>
          </p:cNvSpPr>
          <p:nvPr/>
        </p:nvSpPr>
        <p:spPr>
          <a:xfrm flipH="1">
            <a:off x="6397437" y="5463897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Arrow Connector 175"/>
          <p:cNvCxnSpPr>
            <a:stCxn id="175" idx="0"/>
            <a:endCxn id="189" idx="4"/>
          </p:cNvCxnSpPr>
          <p:nvPr/>
        </p:nvCxnSpPr>
        <p:spPr>
          <a:xfrm flipV="1">
            <a:off x="6466017" y="4916225"/>
            <a:ext cx="0" cy="54767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Oval 176"/>
          <p:cNvSpPr>
            <a:spLocks noChangeAspect="1"/>
          </p:cNvSpPr>
          <p:nvPr/>
        </p:nvSpPr>
        <p:spPr>
          <a:xfrm flipH="1">
            <a:off x="6160376" y="5463897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Arrow Connector 177"/>
          <p:cNvCxnSpPr>
            <a:stCxn id="177" idx="0"/>
          </p:cNvCxnSpPr>
          <p:nvPr/>
        </p:nvCxnSpPr>
        <p:spPr>
          <a:xfrm flipV="1">
            <a:off x="6228956" y="4889348"/>
            <a:ext cx="73957" cy="574549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Group 179"/>
          <p:cNvGrpSpPr/>
          <p:nvPr/>
        </p:nvGrpSpPr>
        <p:grpSpPr>
          <a:xfrm flipH="1">
            <a:off x="7212646" y="5477307"/>
            <a:ext cx="953732" cy="137160"/>
            <a:chOff x="311515" y="5847349"/>
            <a:chExt cx="953732" cy="137160"/>
          </a:xfrm>
        </p:grpSpPr>
        <p:sp>
          <p:nvSpPr>
            <p:cNvPr id="184" name="Oval 183"/>
            <p:cNvSpPr>
              <a:spLocks noChangeAspect="1"/>
            </p:cNvSpPr>
            <p:nvPr/>
          </p:nvSpPr>
          <p:spPr>
            <a:xfrm>
              <a:off x="515658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/>
          </p:nvSpPr>
          <p:spPr>
            <a:xfrm>
              <a:off x="719801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/>
          </p:nvSpPr>
          <p:spPr>
            <a:xfrm>
              <a:off x="923944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>
              <a:spLocks noChangeAspect="1"/>
            </p:cNvSpPr>
            <p:nvPr/>
          </p:nvSpPr>
          <p:spPr>
            <a:xfrm>
              <a:off x="1128087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>
              <a:spLocks noChangeAspect="1"/>
            </p:cNvSpPr>
            <p:nvPr/>
          </p:nvSpPr>
          <p:spPr>
            <a:xfrm>
              <a:off x="311515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1" name="Straight Arrow Connector 180"/>
          <p:cNvCxnSpPr>
            <a:stCxn id="188" idx="0"/>
            <a:endCxn id="191" idx="3"/>
          </p:cNvCxnSpPr>
          <p:nvPr/>
        </p:nvCxnSpPr>
        <p:spPr>
          <a:xfrm flipH="1" flipV="1">
            <a:off x="8020965" y="4818835"/>
            <a:ext cx="76833" cy="65847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404147" y="3004319"/>
            <a:ext cx="2285364" cy="1531303"/>
            <a:chOff x="5404147" y="3073991"/>
            <a:chExt cx="2285364" cy="1531303"/>
          </a:xfrm>
        </p:grpSpPr>
        <p:grpSp>
          <p:nvGrpSpPr>
            <p:cNvPr id="164" name="Group 163"/>
            <p:cNvGrpSpPr/>
            <p:nvPr/>
          </p:nvGrpSpPr>
          <p:grpSpPr>
            <a:xfrm flipH="1">
              <a:off x="5961092" y="3073991"/>
              <a:ext cx="937491" cy="665018"/>
              <a:chOff x="2127518" y="3374361"/>
              <a:chExt cx="937491" cy="665018"/>
            </a:xfrm>
          </p:grpSpPr>
          <p:sp>
            <p:nvSpPr>
              <p:cNvPr id="193" name="Oval 192"/>
              <p:cNvSpPr/>
              <p:nvPr/>
            </p:nvSpPr>
            <p:spPr>
              <a:xfrm>
                <a:off x="2127518" y="3374361"/>
                <a:ext cx="937491" cy="665018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TextBox 193"/>
                  <p:cNvSpPr txBox="1"/>
                  <p:nvPr/>
                </p:nvSpPr>
                <p:spPr>
                  <a:xfrm>
                    <a:off x="2255218" y="3476038"/>
                    <a:ext cx="68209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4" name="TextBox 1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218" y="3476038"/>
                    <a:ext cx="682090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8" name="Straight Arrow Connector 167"/>
            <p:cNvCxnSpPr>
              <a:stCxn id="191" idx="0"/>
              <a:endCxn id="193" idx="3"/>
            </p:cNvCxnSpPr>
            <p:nvPr/>
          </p:nvCxnSpPr>
          <p:spPr>
            <a:xfrm flipH="1" flipV="1">
              <a:off x="6761291" y="3641619"/>
              <a:ext cx="928220" cy="670551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183" idx="0"/>
              <a:endCxn id="193" idx="5"/>
            </p:cNvCxnSpPr>
            <p:nvPr/>
          </p:nvCxnSpPr>
          <p:spPr>
            <a:xfrm flipV="1">
              <a:off x="5404147" y="3641619"/>
              <a:ext cx="694237" cy="963675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189" idx="0"/>
              <a:endCxn id="193" idx="4"/>
            </p:cNvCxnSpPr>
            <p:nvPr/>
          </p:nvCxnSpPr>
          <p:spPr>
            <a:xfrm flipH="1" flipV="1">
              <a:off x="6429837" y="3739009"/>
              <a:ext cx="36180" cy="573161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Oval 182"/>
          <p:cNvSpPr>
            <a:spLocks noChangeAspect="1"/>
          </p:cNvSpPr>
          <p:nvPr/>
        </p:nvSpPr>
        <p:spPr>
          <a:xfrm flipH="1">
            <a:off x="5335567" y="4535622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>
            <a:spLocks noChangeAspect="1"/>
          </p:cNvSpPr>
          <p:nvPr/>
        </p:nvSpPr>
        <p:spPr>
          <a:xfrm flipH="1">
            <a:off x="8684944" y="4535622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/>
              <p:cNvSpPr txBox="1"/>
              <p:nvPr/>
            </p:nvSpPr>
            <p:spPr>
              <a:xfrm>
                <a:off x="4411888" y="4705545"/>
                <a:ext cx="682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6" name="TextBox 1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888" y="4705545"/>
                <a:ext cx="682090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/>
              <p:cNvSpPr txBox="1"/>
              <p:nvPr/>
            </p:nvSpPr>
            <p:spPr>
              <a:xfrm>
                <a:off x="5071557" y="4705545"/>
                <a:ext cx="682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7" name="TextBox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557" y="4705545"/>
                <a:ext cx="682090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/>
              <p:cNvSpPr txBox="1"/>
              <p:nvPr/>
            </p:nvSpPr>
            <p:spPr>
              <a:xfrm>
                <a:off x="8412479" y="4705545"/>
                <a:ext cx="682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0" name="TextBox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479" y="4705545"/>
                <a:ext cx="682090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3705986" y="1282053"/>
            <a:ext cx="4999045" cy="3264947"/>
            <a:chOff x="3705986" y="1351725"/>
            <a:chExt cx="4999045" cy="32649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/>
                <p:cNvSpPr txBox="1"/>
                <p:nvPr/>
              </p:nvSpPr>
              <p:spPr>
                <a:xfrm>
                  <a:off x="6098384" y="1429399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9" name="TextBox 1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8384" y="1429399"/>
                  <a:ext cx="682090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Oval 197"/>
            <p:cNvSpPr/>
            <p:nvPr/>
          </p:nvSpPr>
          <p:spPr>
            <a:xfrm>
              <a:off x="5936231" y="1351725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1" name="Straight Arrow Connector 200"/>
            <p:cNvCxnSpPr>
              <a:stCxn id="4" idx="0"/>
              <a:endCxn id="198" idx="3"/>
            </p:cNvCxnSpPr>
            <p:nvPr/>
          </p:nvCxnSpPr>
          <p:spPr>
            <a:xfrm flipV="1">
              <a:off x="3705986" y="1919353"/>
              <a:ext cx="2367537" cy="1144451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193" idx="0"/>
              <a:endCxn id="198" idx="4"/>
            </p:cNvCxnSpPr>
            <p:nvPr/>
          </p:nvCxnSpPr>
          <p:spPr>
            <a:xfrm flipH="1" flipV="1">
              <a:off x="6404977" y="2016743"/>
              <a:ext cx="24860" cy="1048539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stCxn id="195" idx="7"/>
              <a:endCxn id="198" idx="5"/>
            </p:cNvCxnSpPr>
            <p:nvPr/>
          </p:nvCxnSpPr>
          <p:spPr>
            <a:xfrm flipH="1" flipV="1">
              <a:off x="6736430" y="1919353"/>
              <a:ext cx="1968601" cy="2697319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Text Box 3"/>
          <p:cNvSpPr txBox="1">
            <a:spLocks noChangeArrowheads="1"/>
          </p:cNvSpPr>
          <p:nvPr/>
        </p:nvSpPr>
        <p:spPr bwMode="auto">
          <a:xfrm>
            <a:off x="-6696" y="11494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Maintaining </a:t>
            </a: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even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blossoms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185060" y="925915"/>
            <a:ext cx="469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a </a:t>
            </a:r>
            <a:r>
              <a:rPr 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union-find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 structure.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/>
              <p:cNvSpPr txBox="1"/>
              <p:nvPr/>
            </p:nvSpPr>
            <p:spPr>
              <a:xfrm>
                <a:off x="177659" y="1389034"/>
                <a:ext cx="469708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𝑓𝑖𝑛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maximum (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even)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currently containing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6" name="TextBox 2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59" y="1389034"/>
                <a:ext cx="4697086" cy="1200329"/>
              </a:xfrm>
              <a:prstGeom prst="rect">
                <a:avLst/>
              </a:prstGeom>
              <a:blipFill>
                <a:blip r:embed="rId12"/>
                <a:stretch>
                  <a:fillRect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/>
              <p:cNvSpPr txBox="1"/>
              <p:nvPr/>
            </p:nvSpPr>
            <p:spPr>
              <a:xfrm>
                <a:off x="-6696" y="5837608"/>
                <a:ext cx="915069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equence of unions not known in advance, but there are some restrictions</a:t>
                </a:r>
                <a:b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the possible sequences. Can be used to obtain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finds 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a RAM.)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7" name="TextBox 2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696" y="5837608"/>
                <a:ext cx="9150696" cy="769441"/>
              </a:xfrm>
              <a:prstGeom prst="rect">
                <a:avLst/>
              </a:prstGeom>
              <a:blipFill>
                <a:blip r:embed="rId13"/>
                <a:stretch>
                  <a:fillRect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170259" y="2642267"/>
                <a:ext cx="273053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vertex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a field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𝑒𝑣𝑒𝑛</m:t>
                    </m:r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says whether it is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not.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59" y="2642267"/>
                <a:ext cx="2730535" cy="1569660"/>
              </a:xfrm>
              <a:prstGeom prst="rect">
                <a:avLst/>
              </a:prstGeom>
              <a:blipFill>
                <a:blip r:embed="rId14"/>
                <a:stretch>
                  <a:fillRect l="-670" t="-3101" r="-357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676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  <p:bldP spid="206" grpId="0"/>
      <p:bldP spid="207" grpId="0"/>
      <p:bldP spid="7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58997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Even alternating paths in blossoms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22760" y="1286471"/>
                <a:ext cx="5192763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Lemma: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blossom with base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there is an even alternating path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2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starting with a match edge.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760" y="1286471"/>
                <a:ext cx="5192763" cy="1446550"/>
              </a:xfrm>
              <a:prstGeom prst="rect">
                <a:avLst/>
              </a:prstGeom>
              <a:blipFill>
                <a:blip r:embed="rId3"/>
                <a:stretch>
                  <a:fillRect t="-2954" r="-2230" b="-8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032068" y="838853"/>
            <a:ext cx="5120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Reminder: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032068" y="2749752"/>
                <a:ext cx="511628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Proof: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induction on the depth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068" y="2749752"/>
                <a:ext cx="5116281" cy="430887"/>
              </a:xfrm>
              <a:prstGeom prst="rect">
                <a:avLst/>
              </a:prstGeom>
              <a:blipFill>
                <a:blip r:embed="rId4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>
            <a:spLocks noChangeAspect="1"/>
          </p:cNvSpPr>
          <p:nvPr/>
        </p:nvSpPr>
        <p:spPr>
          <a:xfrm>
            <a:off x="884167" y="4780401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26120" y="1004186"/>
            <a:ext cx="3596640" cy="4731319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7017" y="982810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17" y="982810"/>
                <a:ext cx="638175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/>
          <p:cNvSpPr>
            <a:spLocks noChangeAspect="1"/>
          </p:cNvSpPr>
          <p:nvPr/>
        </p:nvSpPr>
        <p:spPr>
          <a:xfrm>
            <a:off x="598338" y="3055167"/>
            <a:ext cx="87082" cy="929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93223" y="4305508"/>
                <a:ext cx="63817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23" y="4305508"/>
                <a:ext cx="63817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67658" y="2864677"/>
                <a:ext cx="63386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58" y="2864677"/>
                <a:ext cx="633864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982576" y="3197370"/>
                <a:ext cx="515270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sub-blossoms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76" y="3197370"/>
                <a:ext cx="5152707" cy="430887"/>
              </a:xfrm>
              <a:prstGeom prst="rect">
                <a:avLst/>
              </a:prstGeom>
              <a:blipFill>
                <a:blip r:embed="rId14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036425" y="3644988"/>
                <a:ext cx="50945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even.</a:t>
                </a:r>
                <a:b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odd go in the other direction.)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25" y="3644988"/>
                <a:ext cx="5094500" cy="769441"/>
              </a:xfrm>
              <a:prstGeom prst="rect">
                <a:avLst/>
              </a:prstGeom>
              <a:blipFill>
                <a:blip r:embed="rId15"/>
                <a:stretch>
                  <a:fillRect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140025" y="1295496"/>
            <a:ext cx="3347787" cy="4167420"/>
            <a:chOff x="140025" y="1295496"/>
            <a:chExt cx="3347787" cy="416742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1249548" y="1376392"/>
              <a:ext cx="1262799" cy="100409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505302" y="1838173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465005" y="2552044"/>
              <a:ext cx="1031414" cy="110122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916248" y="2648363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2" name="Straight Connector 11"/>
            <p:cNvCxnSpPr>
              <a:stCxn id="11" idx="7"/>
              <a:endCxn id="9" idx="3"/>
            </p:cNvCxnSpPr>
            <p:nvPr/>
          </p:nvCxnSpPr>
          <p:spPr>
            <a:xfrm flipV="1">
              <a:off x="1026294" y="1955667"/>
              <a:ext cx="497889" cy="712855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2389461" y="2552044"/>
              <a:ext cx="1031414" cy="110122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833022" y="2648363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>
              <a:stCxn id="14" idx="0"/>
              <a:endCxn id="38" idx="5"/>
            </p:cNvCxnSpPr>
            <p:nvPr/>
          </p:nvCxnSpPr>
          <p:spPr>
            <a:xfrm flipH="1" flipV="1">
              <a:off x="2321707" y="1955667"/>
              <a:ext cx="575779" cy="69269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072595" y="4094240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916248" y="3451426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621351" y="3988720"/>
              <a:ext cx="1031414" cy="110122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9" name="Straight Connector 18"/>
            <p:cNvCxnSpPr>
              <a:stCxn id="17" idx="4"/>
              <a:endCxn id="16" idx="0"/>
            </p:cNvCxnSpPr>
            <p:nvPr/>
          </p:nvCxnSpPr>
          <p:spPr>
            <a:xfrm>
              <a:off x="980712" y="3589079"/>
              <a:ext cx="156346" cy="50516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2676676" y="4094240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2833022" y="3451426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233114" y="3988720"/>
              <a:ext cx="1031414" cy="110122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3" name="Straight Connector 22"/>
            <p:cNvCxnSpPr>
              <a:stCxn id="21" idx="4"/>
              <a:endCxn id="20" idx="0"/>
            </p:cNvCxnSpPr>
            <p:nvPr/>
          </p:nvCxnSpPr>
          <p:spPr>
            <a:xfrm flipH="1">
              <a:off x="2741140" y="3589079"/>
              <a:ext cx="156346" cy="505161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374755" y="4683072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466327" y="4683072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6" name="Straight Connector 25"/>
            <p:cNvCxnSpPr>
              <a:stCxn id="25" idx="2"/>
              <a:endCxn id="24" idx="6"/>
            </p:cNvCxnSpPr>
            <p:nvPr/>
          </p:nvCxnSpPr>
          <p:spPr>
            <a:xfrm flipH="1">
              <a:off x="1503681" y="4751899"/>
              <a:ext cx="96264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2211661" y="1838173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1304764" y="4970473"/>
                  <a:ext cx="63817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4764" y="4970473"/>
                  <a:ext cx="638175" cy="49244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124016" y="4953316"/>
                  <a:ext cx="63817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4016" y="4953316"/>
                  <a:ext cx="638175" cy="49244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954784" y="2446923"/>
                  <a:ext cx="63817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4784" y="2446923"/>
                  <a:ext cx="638175" cy="49244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802785" y="1295496"/>
                  <a:ext cx="63817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785" y="1295496"/>
                  <a:ext cx="638175" cy="49244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140025" y="2249574"/>
                  <a:ext cx="63817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25" y="2249574"/>
                  <a:ext cx="638175" cy="49244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2500034" y="4529186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034" y="4529186"/>
                  <a:ext cx="638175" cy="430887"/>
                </a:xfrm>
                <a:prstGeom prst="rect">
                  <a:avLst/>
                </a:prstGeom>
                <a:blipFill>
                  <a:blip r:embed="rId21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920386" y="2564417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386" y="2564417"/>
                  <a:ext cx="638175" cy="430887"/>
                </a:xfrm>
                <a:prstGeom prst="rect">
                  <a:avLst/>
                </a:prstGeom>
                <a:blipFill>
                  <a:blip r:embed="rId22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1371955" y="1419659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1955" y="1419659"/>
                  <a:ext cx="638175" cy="43088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1887723" y="1407286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7723" y="1407286"/>
                  <a:ext cx="638175" cy="43088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2840197" y="2590937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0197" y="2590937"/>
                  <a:ext cx="638175" cy="430887"/>
                </a:xfrm>
                <a:prstGeom prst="rect">
                  <a:avLst/>
                </a:prstGeom>
                <a:blipFill>
                  <a:blip r:embed="rId25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2849637" y="3146983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9637" y="3146983"/>
                  <a:ext cx="638175" cy="430887"/>
                </a:xfrm>
                <a:prstGeom prst="rect">
                  <a:avLst/>
                </a:prstGeom>
                <a:blipFill>
                  <a:blip r:embed="rId26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2668221" y="4038548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8221" y="4038548"/>
                  <a:ext cx="638175" cy="430887"/>
                </a:xfrm>
                <a:prstGeom prst="rect">
                  <a:avLst/>
                </a:prstGeom>
                <a:blipFill>
                  <a:blip r:embed="rId27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156660" y="4236378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6660" y="4236378"/>
                  <a:ext cx="638175" cy="43088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3531448" y="4431160"/>
                <a:ext cx="559512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edges of the even alternating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448" y="4431160"/>
                <a:ext cx="5595121" cy="769441"/>
              </a:xfrm>
              <a:prstGeom prst="rect">
                <a:avLst/>
              </a:prstGeom>
              <a:blipFill>
                <a:blip r:embed="rId29"/>
                <a:stretch>
                  <a:fillRect l="-654" t="-5556" r="-1961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897485" y="5217332"/>
                <a:ext cx="6250851" cy="832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b="0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200" b="0" i="1" dirty="0" smtClean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200" b="0" i="1" dirty="0" smtClean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485" y="5217332"/>
                <a:ext cx="6250851" cy="832023"/>
              </a:xfrm>
              <a:prstGeom prst="rect">
                <a:avLst/>
              </a:prstGeom>
              <a:blipFill>
                <a:blip r:embed="rId30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2961949" y="6066089"/>
            <a:ext cx="6177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Exercise: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this necessarily the only such path?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90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52" grpId="0"/>
      <p:bldP spid="54" grpId="0"/>
      <p:bldP spid="62" grpId="0"/>
      <p:bldP spid="63" grpId="0"/>
      <p:bldP spid="6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85122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Finding even alternating paths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349" y="932896"/>
                <a:ext cx="91440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apply this recursive construction we need to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</a:t>
                </a:r>
                <a:b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sub-blossom containing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similarly in all recursive calls.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" y="932896"/>
                <a:ext cx="9144000" cy="769441"/>
              </a:xfrm>
              <a:prstGeom prst="rect">
                <a:avLst/>
              </a:prstGeom>
              <a:blipFill>
                <a:blip r:embed="rId2"/>
                <a:stretch>
                  <a:fillRect t="-5556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-8" y="1767581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Exercise: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Suggest a way of solving this ‘small’ problem.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051" y="2759843"/>
                <a:ext cx="91440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</a:t>
                </a:r>
                <a:r>
                  <a:rPr lang="en-US" sz="2200" i="1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defining edge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𝑥𝑦</m:t>
                    </m:r>
                  </m:oMath>
                </a14:m>
                <a:r>
                  <a:rPr lang="en-US" sz="2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a blossom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keeps pointers to the two </a:t>
                </a:r>
                <a:b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uniquely defined (arbitrarily deep) sub-blossoms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it connects.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1" y="2759843"/>
                <a:ext cx="9144000" cy="769441"/>
              </a:xfrm>
              <a:prstGeom prst="rect">
                <a:avLst/>
              </a:prstGeom>
              <a:blipFill>
                <a:blip r:embed="rId3"/>
                <a:stretch>
                  <a:fillRect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-15" y="2263712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describe a ‘clever’ alternative recursive definitions of the paths.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32" y="3594528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𝑢𝑣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matched edge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" y="3594528"/>
                <a:ext cx="9144000" cy="430887"/>
              </a:xfrm>
              <a:prstGeom prst="rect">
                <a:avLst/>
              </a:prstGeom>
              <a:blipFill>
                <a:blip r:embed="rId4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26" y="4090659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sub-blossoms connected by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𝑢𝑣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" y="4090659"/>
                <a:ext cx="9144000" cy="430887"/>
              </a:xfrm>
              <a:prstGeom prst="rect">
                <a:avLst/>
              </a:prstGeom>
              <a:blipFill>
                <a:blip r:embed="rId5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034" y="4586790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other sibling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𝑥𝑦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edge connecting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" y="4586790"/>
                <a:ext cx="9144000" cy="430887"/>
              </a:xfrm>
              <a:prstGeom prst="rect">
                <a:avLst/>
              </a:prstGeom>
              <a:blipFill>
                <a:blip r:embed="rId6"/>
                <a:stretch>
                  <a:fillRect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7386" y="5082921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Lemma:</a:t>
                </a:r>
                <a:r>
                  <a:rPr lang="en-US" sz="2200" b="0" dirty="0" smtClean="0"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𝑢𝑣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sup>
                    </m:sSup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𝑥𝑦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2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US" sz="22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Reverse)</a:t>
                </a:r>
                <a:endParaRPr lang="en-US" sz="22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6" y="5082921"/>
                <a:ext cx="9144000" cy="430887"/>
              </a:xfrm>
              <a:prstGeom prst="rect">
                <a:avLst/>
              </a:prstGeom>
              <a:blipFill>
                <a:blip r:embed="rId7"/>
                <a:stretch>
                  <a:fillRect t="-11429" b="-2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343" y="5579055"/>
                <a:ext cx="91440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Exercise: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Prove the lemma. Show that this gives a recursive procedure that does not need to receive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an argument. Are the paths obtained the same?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" y="5579055"/>
                <a:ext cx="9144000" cy="769441"/>
              </a:xfrm>
              <a:prstGeom prst="rect">
                <a:avLst/>
              </a:prstGeom>
              <a:blipFill>
                <a:blip r:embed="rId8"/>
                <a:stretch>
                  <a:fillRect t="-5556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73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46084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Finding augmenting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paths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349" y="1247429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can easily find an even alternating path 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an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vertex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the root of its tree.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" y="1247429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-8" y="305620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Exercise: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Work out the exact details.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10" y="233648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can thus efficiently find augmenting paths.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1" y="377592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Exercise: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What changes in the representation of 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blossoms after the application an augmenting path?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5" grpId="0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3377934" y="2461792"/>
            <a:ext cx="937491" cy="665018"/>
            <a:chOff x="2127518" y="3374361"/>
            <a:chExt cx="937491" cy="665018"/>
          </a:xfrm>
        </p:grpSpPr>
        <p:sp>
          <p:nvSpPr>
            <p:cNvPr id="4" name="Oval 3"/>
            <p:cNvSpPr/>
            <p:nvPr/>
          </p:nvSpPr>
          <p:spPr>
            <a:xfrm>
              <a:off x="2127518" y="337436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2255218" y="347603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5218" y="3476038"/>
                  <a:ext cx="682090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2118260" y="3557756"/>
            <a:ext cx="937491" cy="665018"/>
            <a:chOff x="4078056" y="824331"/>
            <a:chExt cx="937491" cy="665018"/>
          </a:xfrm>
        </p:grpSpPr>
        <p:sp>
          <p:nvSpPr>
            <p:cNvPr id="21" name="Oval 20"/>
            <p:cNvSpPr/>
            <p:nvPr/>
          </p:nvSpPr>
          <p:spPr>
            <a:xfrm>
              <a:off x="4078056" y="82433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/>
          <p:cNvGrpSpPr/>
          <p:nvPr/>
        </p:nvGrpSpPr>
        <p:grpSpPr>
          <a:xfrm>
            <a:off x="3341754" y="3557756"/>
            <a:ext cx="937491" cy="665018"/>
            <a:chOff x="4078056" y="824331"/>
            <a:chExt cx="937491" cy="665018"/>
          </a:xfrm>
        </p:grpSpPr>
        <p:sp>
          <p:nvSpPr>
            <p:cNvPr id="24" name="Oval 23"/>
            <p:cNvSpPr/>
            <p:nvPr/>
          </p:nvSpPr>
          <p:spPr>
            <a:xfrm>
              <a:off x="4078056" y="82433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7" name="Straight Arrow Connector 56"/>
          <p:cNvCxnSpPr>
            <a:stCxn id="21" idx="0"/>
            <a:endCxn id="4" idx="3"/>
          </p:cNvCxnSpPr>
          <p:nvPr/>
        </p:nvCxnSpPr>
        <p:spPr>
          <a:xfrm flipV="1">
            <a:off x="2587006" y="3029420"/>
            <a:ext cx="928220" cy="528336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14" idx="0"/>
          </p:cNvCxnSpPr>
          <p:nvPr/>
        </p:nvCxnSpPr>
        <p:spPr>
          <a:xfrm flipV="1">
            <a:off x="2382862" y="4197375"/>
            <a:ext cx="45258" cy="586481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16" idx="0"/>
            <a:endCxn id="21" idx="4"/>
          </p:cNvCxnSpPr>
          <p:nvPr/>
        </p:nvCxnSpPr>
        <p:spPr>
          <a:xfrm flipV="1">
            <a:off x="2587005" y="4222774"/>
            <a:ext cx="1" cy="56108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18" idx="0"/>
          </p:cNvCxnSpPr>
          <p:nvPr/>
        </p:nvCxnSpPr>
        <p:spPr>
          <a:xfrm flipH="1" flipV="1">
            <a:off x="2753198" y="4197375"/>
            <a:ext cx="37950" cy="586481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endCxn id="21" idx="5"/>
          </p:cNvCxnSpPr>
          <p:nvPr/>
        </p:nvCxnSpPr>
        <p:spPr>
          <a:xfrm flipH="1" flipV="1">
            <a:off x="2918459" y="4125384"/>
            <a:ext cx="61285" cy="658473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>
            <a:spLocks noChangeAspect="1"/>
          </p:cNvSpPr>
          <p:nvPr/>
        </p:nvSpPr>
        <p:spPr>
          <a:xfrm>
            <a:off x="3504858" y="4770446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Arrow Connector 133"/>
          <p:cNvCxnSpPr>
            <a:stCxn id="133" idx="0"/>
          </p:cNvCxnSpPr>
          <p:nvPr/>
        </p:nvCxnSpPr>
        <p:spPr>
          <a:xfrm flipV="1">
            <a:off x="3573438" y="4171203"/>
            <a:ext cx="99762" cy="599243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>
            <a:spLocks noChangeAspect="1"/>
          </p:cNvSpPr>
          <p:nvPr/>
        </p:nvSpPr>
        <p:spPr>
          <a:xfrm>
            <a:off x="3741920" y="4770446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Arrow Connector 135"/>
          <p:cNvCxnSpPr>
            <a:stCxn id="135" idx="0"/>
          </p:cNvCxnSpPr>
          <p:nvPr/>
        </p:nvCxnSpPr>
        <p:spPr>
          <a:xfrm flipV="1">
            <a:off x="3810500" y="4210076"/>
            <a:ext cx="4915" cy="560370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>
            <a:spLocks noChangeAspect="1"/>
          </p:cNvSpPr>
          <p:nvPr/>
        </p:nvSpPr>
        <p:spPr>
          <a:xfrm>
            <a:off x="3978981" y="4770446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>
            <a:stCxn id="137" idx="0"/>
          </p:cNvCxnSpPr>
          <p:nvPr/>
        </p:nvCxnSpPr>
        <p:spPr>
          <a:xfrm flipH="1" flipV="1">
            <a:off x="3946537" y="4171203"/>
            <a:ext cx="101024" cy="599243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59" idx="1"/>
            <a:endCxn id="4" idx="5"/>
          </p:cNvCxnSpPr>
          <p:nvPr/>
        </p:nvCxnSpPr>
        <p:spPr>
          <a:xfrm flipH="1" flipV="1">
            <a:off x="4178133" y="3029420"/>
            <a:ext cx="645744" cy="837856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2110139" y="4783856"/>
            <a:ext cx="953732" cy="137160"/>
            <a:chOff x="311515" y="5847349"/>
            <a:chExt cx="953732" cy="137160"/>
          </a:xfrm>
        </p:grpSpPr>
        <p:sp>
          <p:nvSpPr>
            <p:cNvPr id="114" name="Oval 113"/>
            <p:cNvSpPr>
              <a:spLocks noChangeAspect="1"/>
            </p:cNvSpPr>
            <p:nvPr/>
          </p:nvSpPr>
          <p:spPr>
            <a:xfrm>
              <a:off x="515658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719801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>
              <a:spLocks noChangeAspect="1"/>
            </p:cNvSpPr>
            <p:nvPr/>
          </p:nvSpPr>
          <p:spPr>
            <a:xfrm>
              <a:off x="923944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128087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311515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0" name="Straight Arrow Connector 79"/>
          <p:cNvCxnSpPr>
            <a:stCxn id="79" idx="0"/>
            <a:endCxn id="21" idx="3"/>
          </p:cNvCxnSpPr>
          <p:nvPr/>
        </p:nvCxnSpPr>
        <p:spPr>
          <a:xfrm flipV="1">
            <a:off x="2178719" y="4125384"/>
            <a:ext cx="76833" cy="65847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24" idx="0"/>
            <a:endCxn id="4" idx="4"/>
          </p:cNvCxnSpPr>
          <p:nvPr/>
        </p:nvCxnSpPr>
        <p:spPr>
          <a:xfrm flipV="1">
            <a:off x="3810500" y="3126810"/>
            <a:ext cx="36180" cy="430946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/>
          <p:cNvSpPr>
            <a:spLocks noChangeAspect="1"/>
          </p:cNvSpPr>
          <p:nvPr/>
        </p:nvSpPr>
        <p:spPr>
          <a:xfrm>
            <a:off x="4803790" y="3847189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6" name="Group 165"/>
          <p:cNvGrpSpPr/>
          <p:nvPr/>
        </p:nvGrpSpPr>
        <p:grpSpPr>
          <a:xfrm flipH="1">
            <a:off x="7361460" y="3559234"/>
            <a:ext cx="937491" cy="665018"/>
            <a:chOff x="4078056" y="824331"/>
            <a:chExt cx="937491" cy="665018"/>
          </a:xfrm>
        </p:grpSpPr>
        <p:sp>
          <p:nvSpPr>
            <p:cNvPr id="191" name="Oval 190"/>
            <p:cNvSpPr/>
            <p:nvPr/>
          </p:nvSpPr>
          <p:spPr>
            <a:xfrm>
              <a:off x="4078056" y="82433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/>
                <p:cNvSpPr txBox="1"/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2" name="TextBox 1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7" name="Group 166"/>
          <p:cNvGrpSpPr/>
          <p:nvPr/>
        </p:nvGrpSpPr>
        <p:grpSpPr>
          <a:xfrm flipH="1">
            <a:off x="6137966" y="3559234"/>
            <a:ext cx="937491" cy="665018"/>
            <a:chOff x="4078056" y="824331"/>
            <a:chExt cx="937491" cy="665018"/>
          </a:xfrm>
        </p:grpSpPr>
        <p:sp>
          <p:nvSpPr>
            <p:cNvPr id="189" name="Oval 188"/>
            <p:cNvSpPr/>
            <p:nvPr/>
          </p:nvSpPr>
          <p:spPr>
            <a:xfrm>
              <a:off x="4078056" y="82433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/>
                <p:cNvSpPr txBox="1"/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0" name="TextBox 1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9" name="Straight Arrow Connector 168"/>
          <p:cNvCxnSpPr>
            <a:stCxn id="184" idx="0"/>
          </p:cNvCxnSpPr>
          <p:nvPr/>
        </p:nvCxnSpPr>
        <p:spPr>
          <a:xfrm flipH="1" flipV="1">
            <a:off x="7989091" y="4198853"/>
            <a:ext cx="45258" cy="586481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85" idx="0"/>
            <a:endCxn id="191" idx="4"/>
          </p:cNvCxnSpPr>
          <p:nvPr/>
        </p:nvCxnSpPr>
        <p:spPr>
          <a:xfrm flipH="1" flipV="1">
            <a:off x="7830205" y="4224252"/>
            <a:ext cx="1" cy="56108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86" idx="0"/>
          </p:cNvCxnSpPr>
          <p:nvPr/>
        </p:nvCxnSpPr>
        <p:spPr>
          <a:xfrm flipV="1">
            <a:off x="7626063" y="4198853"/>
            <a:ext cx="37950" cy="586481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endCxn id="191" idx="5"/>
          </p:cNvCxnSpPr>
          <p:nvPr/>
        </p:nvCxnSpPr>
        <p:spPr>
          <a:xfrm flipV="1">
            <a:off x="7437467" y="4126862"/>
            <a:ext cx="61285" cy="658473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/>
          <p:cNvSpPr>
            <a:spLocks noChangeAspect="1"/>
          </p:cNvSpPr>
          <p:nvPr/>
        </p:nvSpPr>
        <p:spPr>
          <a:xfrm flipH="1">
            <a:off x="6775193" y="4771924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/>
          <p:cNvCxnSpPr>
            <a:stCxn id="173" idx="0"/>
          </p:cNvCxnSpPr>
          <p:nvPr/>
        </p:nvCxnSpPr>
        <p:spPr>
          <a:xfrm flipH="1" flipV="1">
            <a:off x="6775192" y="4222774"/>
            <a:ext cx="68581" cy="549150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/>
          <p:cNvSpPr>
            <a:spLocks noChangeAspect="1"/>
          </p:cNvSpPr>
          <p:nvPr/>
        </p:nvSpPr>
        <p:spPr>
          <a:xfrm flipH="1">
            <a:off x="6538131" y="4771924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Arrow Connector 175"/>
          <p:cNvCxnSpPr>
            <a:stCxn id="175" idx="0"/>
            <a:endCxn id="189" idx="4"/>
          </p:cNvCxnSpPr>
          <p:nvPr/>
        </p:nvCxnSpPr>
        <p:spPr>
          <a:xfrm flipV="1">
            <a:off x="6606711" y="4224252"/>
            <a:ext cx="0" cy="54767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Oval 176"/>
          <p:cNvSpPr>
            <a:spLocks noChangeAspect="1"/>
          </p:cNvSpPr>
          <p:nvPr/>
        </p:nvSpPr>
        <p:spPr>
          <a:xfrm flipH="1">
            <a:off x="6301070" y="4771924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Arrow Connector 177"/>
          <p:cNvCxnSpPr>
            <a:stCxn id="177" idx="0"/>
          </p:cNvCxnSpPr>
          <p:nvPr/>
        </p:nvCxnSpPr>
        <p:spPr>
          <a:xfrm flipV="1">
            <a:off x="6369650" y="4197375"/>
            <a:ext cx="73957" cy="574549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Group 179"/>
          <p:cNvGrpSpPr/>
          <p:nvPr/>
        </p:nvGrpSpPr>
        <p:grpSpPr>
          <a:xfrm flipH="1">
            <a:off x="7353340" y="4785334"/>
            <a:ext cx="953732" cy="137160"/>
            <a:chOff x="311515" y="5847349"/>
            <a:chExt cx="953732" cy="137160"/>
          </a:xfrm>
        </p:grpSpPr>
        <p:sp>
          <p:nvSpPr>
            <p:cNvPr id="184" name="Oval 183"/>
            <p:cNvSpPr>
              <a:spLocks noChangeAspect="1"/>
            </p:cNvSpPr>
            <p:nvPr/>
          </p:nvSpPr>
          <p:spPr>
            <a:xfrm>
              <a:off x="515658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/>
          </p:nvSpPr>
          <p:spPr>
            <a:xfrm>
              <a:off x="719801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/>
          </p:nvSpPr>
          <p:spPr>
            <a:xfrm>
              <a:off x="923944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>
              <a:spLocks noChangeAspect="1"/>
            </p:cNvSpPr>
            <p:nvPr/>
          </p:nvSpPr>
          <p:spPr>
            <a:xfrm>
              <a:off x="1128087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>
              <a:spLocks noChangeAspect="1"/>
            </p:cNvSpPr>
            <p:nvPr/>
          </p:nvSpPr>
          <p:spPr>
            <a:xfrm>
              <a:off x="311515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1" name="Straight Arrow Connector 180"/>
          <p:cNvCxnSpPr>
            <a:stCxn id="188" idx="0"/>
            <a:endCxn id="191" idx="3"/>
          </p:cNvCxnSpPr>
          <p:nvPr/>
        </p:nvCxnSpPr>
        <p:spPr>
          <a:xfrm flipH="1" flipV="1">
            <a:off x="8161659" y="4126862"/>
            <a:ext cx="76833" cy="65847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5593334" y="2463270"/>
            <a:ext cx="2236871" cy="1405484"/>
            <a:chOff x="5415774" y="2374490"/>
            <a:chExt cx="2236871" cy="1405484"/>
          </a:xfrm>
        </p:grpSpPr>
        <p:grpSp>
          <p:nvGrpSpPr>
            <p:cNvPr id="164" name="Group 163"/>
            <p:cNvGrpSpPr/>
            <p:nvPr/>
          </p:nvGrpSpPr>
          <p:grpSpPr>
            <a:xfrm flipH="1">
              <a:off x="5924226" y="2374490"/>
              <a:ext cx="937491" cy="665018"/>
              <a:chOff x="2127518" y="3374361"/>
              <a:chExt cx="937491" cy="665018"/>
            </a:xfrm>
          </p:grpSpPr>
          <p:sp>
            <p:nvSpPr>
              <p:cNvPr id="193" name="Oval 192"/>
              <p:cNvSpPr/>
              <p:nvPr/>
            </p:nvSpPr>
            <p:spPr>
              <a:xfrm>
                <a:off x="2127518" y="3374361"/>
                <a:ext cx="937491" cy="665018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TextBox 193"/>
                  <p:cNvSpPr txBox="1"/>
                  <p:nvPr/>
                </p:nvSpPr>
                <p:spPr>
                  <a:xfrm>
                    <a:off x="2255218" y="3476038"/>
                    <a:ext cx="68209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4" name="TextBox 1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218" y="3476038"/>
                    <a:ext cx="682090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8" name="Straight Arrow Connector 167"/>
            <p:cNvCxnSpPr>
              <a:stCxn id="191" idx="0"/>
              <a:endCxn id="193" idx="3"/>
            </p:cNvCxnSpPr>
            <p:nvPr/>
          </p:nvCxnSpPr>
          <p:spPr>
            <a:xfrm flipH="1" flipV="1">
              <a:off x="6724425" y="2942118"/>
              <a:ext cx="928220" cy="537214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183" idx="1"/>
              <a:endCxn id="193" idx="5"/>
            </p:cNvCxnSpPr>
            <p:nvPr/>
          </p:nvCxnSpPr>
          <p:spPr>
            <a:xfrm flipV="1">
              <a:off x="5415774" y="2942118"/>
              <a:ext cx="645744" cy="837856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189" idx="0"/>
              <a:endCxn id="193" idx="4"/>
            </p:cNvCxnSpPr>
            <p:nvPr/>
          </p:nvCxnSpPr>
          <p:spPr>
            <a:xfrm flipH="1" flipV="1">
              <a:off x="6392971" y="3039508"/>
              <a:ext cx="36180" cy="439824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Oval 182"/>
          <p:cNvSpPr>
            <a:spLocks noChangeAspect="1"/>
          </p:cNvSpPr>
          <p:nvPr/>
        </p:nvSpPr>
        <p:spPr>
          <a:xfrm flipH="1">
            <a:off x="5476261" y="3848667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>
            <a:spLocks noChangeAspect="1"/>
          </p:cNvSpPr>
          <p:nvPr/>
        </p:nvSpPr>
        <p:spPr>
          <a:xfrm flipH="1">
            <a:off x="8825638" y="2657141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/>
              <p:cNvSpPr txBox="1"/>
              <p:nvPr/>
            </p:nvSpPr>
            <p:spPr>
              <a:xfrm>
                <a:off x="4552582" y="3992955"/>
                <a:ext cx="682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6" name="TextBox 1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582" y="3992955"/>
                <a:ext cx="682090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/>
              <p:cNvSpPr txBox="1"/>
              <p:nvPr/>
            </p:nvSpPr>
            <p:spPr>
              <a:xfrm>
                <a:off x="5212251" y="4001561"/>
                <a:ext cx="682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7" name="TextBox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251" y="4001561"/>
                <a:ext cx="682090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/>
              <p:cNvSpPr txBox="1"/>
              <p:nvPr/>
            </p:nvSpPr>
            <p:spPr>
              <a:xfrm>
                <a:off x="8553173" y="2887534"/>
                <a:ext cx="682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0" name="TextBox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173" y="2887534"/>
                <a:ext cx="682090" cy="461665"/>
              </a:xfrm>
              <a:prstGeom prst="rect">
                <a:avLst/>
              </a:prstGeom>
              <a:blipFill>
                <a:blip r:embed="rId11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3846680" y="1220416"/>
            <a:ext cx="4999045" cy="1465690"/>
            <a:chOff x="3669120" y="1131636"/>
            <a:chExt cx="4999045" cy="1465690"/>
          </a:xfrm>
        </p:grpSpPr>
        <p:sp>
          <p:nvSpPr>
            <p:cNvPr id="198" name="Oval 197"/>
            <p:cNvSpPr/>
            <p:nvPr/>
          </p:nvSpPr>
          <p:spPr>
            <a:xfrm>
              <a:off x="5899365" y="1131636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/>
                <p:cNvSpPr txBox="1"/>
                <p:nvPr/>
              </p:nvSpPr>
              <p:spPr>
                <a:xfrm>
                  <a:off x="6061518" y="1209310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9" name="TextBox 1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1518" y="1209310"/>
                  <a:ext cx="682090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1" name="Straight Arrow Connector 200"/>
            <p:cNvCxnSpPr>
              <a:stCxn id="4" idx="0"/>
              <a:endCxn id="198" idx="3"/>
            </p:cNvCxnSpPr>
            <p:nvPr/>
          </p:nvCxnSpPr>
          <p:spPr>
            <a:xfrm flipV="1">
              <a:off x="3669120" y="1699264"/>
              <a:ext cx="2367537" cy="682626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193" idx="0"/>
              <a:endCxn id="198" idx="4"/>
            </p:cNvCxnSpPr>
            <p:nvPr/>
          </p:nvCxnSpPr>
          <p:spPr>
            <a:xfrm flipH="1" flipV="1">
              <a:off x="6368111" y="1796654"/>
              <a:ext cx="24860" cy="586714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stCxn id="195" idx="7"/>
              <a:endCxn id="198" idx="5"/>
            </p:cNvCxnSpPr>
            <p:nvPr/>
          </p:nvCxnSpPr>
          <p:spPr>
            <a:xfrm flipH="1" flipV="1">
              <a:off x="6699564" y="1699264"/>
              <a:ext cx="1968601" cy="898062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Text Box 3"/>
          <p:cNvSpPr txBox="1">
            <a:spLocks noChangeArrowheads="1"/>
          </p:cNvSpPr>
          <p:nvPr/>
        </p:nvSpPr>
        <p:spPr bwMode="auto">
          <a:xfrm>
            <a:off x="-6696" y="52964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Maintaining non-</a:t>
            </a: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even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blossoms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185060" y="784543"/>
            <a:ext cx="46970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a </a:t>
            </a:r>
            <a:r>
              <a:rPr lang="en-US" sz="2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split-find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 structure.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/>
              <p:cNvSpPr txBox="1"/>
              <p:nvPr/>
            </p:nvSpPr>
            <p:spPr>
              <a:xfrm>
                <a:off x="29608" y="1247496"/>
                <a:ext cx="513717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not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200" dirty="0" smtClean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𝑓𝑖𝑛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2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maximum (non-</a:t>
                </a:r>
                <a:r>
                  <a:rPr 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blossom currently containing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6" name="TextBox 2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8" y="1247496"/>
                <a:ext cx="5137178" cy="769441"/>
              </a:xfrm>
              <a:prstGeom prst="rect">
                <a:avLst/>
              </a:prstGeom>
              <a:blipFill>
                <a:blip r:embed="rId13"/>
                <a:stretch>
                  <a:fillRect l="-830" t="-6349" r="-2372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TextBox 206"/>
          <p:cNvSpPr txBox="1"/>
          <p:nvPr/>
        </p:nvSpPr>
        <p:spPr>
          <a:xfrm>
            <a:off x="-6696" y="5037588"/>
            <a:ext cx="915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splits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are known in advance. Their timing is not.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660" y="5478085"/>
            <a:ext cx="9150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vertices in each initial blossom such that the numbers of the vertices in each sub-blossom form a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contiguous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 (an interval).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-3741" y="6257136"/>
            <a:ext cx="915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(sub-)blossom keep the endpoints of the sequence.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74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  <p:bldP spid="206" grpId="0"/>
      <p:bldP spid="207" grpId="0"/>
      <p:bldP spid="81" grpId="0"/>
      <p:bldP spid="8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11081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Split-Find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029788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 a collection of sub-sequences 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an initial sequence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29788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78" y="2633880"/>
                <a:ext cx="9144000" cy="890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𝑆𝑝𝑙𝑖𝑡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Split the current sequence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the two sequences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2633880"/>
                <a:ext cx="9144000" cy="890500"/>
              </a:xfrm>
              <a:prstGeom prst="rect">
                <a:avLst/>
              </a:prstGeom>
              <a:blipFill>
                <a:blip r:embed="rId3"/>
                <a:stretch>
                  <a:fillRect t="-5479" b="-1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57" y="3680095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𝐹𝑖𝑛𝑑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Return the current sequence containing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" y="3680095"/>
                <a:ext cx="9144000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313" y="4297475"/>
                <a:ext cx="9144000" cy="878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sequence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operations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items can be processed, 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a </a:t>
                </a:r>
                <a:r>
                  <a:rPr lang="en-US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pointer machine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 </a:t>
                </a:r>
                <a:r>
                  <a:rPr lang="en-US" sz="2400" kern="0" dirty="0" err="1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Gabow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(</a:t>
                </a:r>
                <a:r>
                  <a:rPr lang="en-US" sz="2400" kern="0" dirty="0" smtClean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1985)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]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3" y="4297475"/>
                <a:ext cx="9144000" cy="878510"/>
              </a:xfrm>
              <a:prstGeom prst="rect">
                <a:avLst/>
              </a:prstGeom>
              <a:blipFill>
                <a:blip r:embed="rId5"/>
                <a:stretch>
                  <a:fillRect t="-55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-2966" y="53317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a pointer machine this is tight </a:t>
            </a:r>
            <a:r>
              <a:rPr lang="en-US" sz="2400" kern="0" dirty="0">
                <a:solidFill>
                  <a:srgbClr val="9933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[ La </a:t>
            </a:r>
            <a:r>
              <a:rPr lang="en-US" sz="2400" kern="0" dirty="0" err="1">
                <a:solidFill>
                  <a:srgbClr val="9933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Poutré</a:t>
            </a:r>
            <a:r>
              <a:rPr lang="en-US" sz="2400" kern="0" dirty="0">
                <a:solidFill>
                  <a:srgbClr val="9933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(1990) ]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489" y="59490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will soon need a generalization called </a:t>
            </a:r>
            <a:r>
              <a:rPr 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Split-</a:t>
            </a:r>
            <a:r>
              <a:rPr lang="en-US" sz="2400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Findmin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76" y="2016500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item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a field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𝑖𝑛𝑑</m:t>
                    </m:r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gives its position in the sequence.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" y="2016500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06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0" grpId="0"/>
      <p:bldP spid="6" grpId="0"/>
      <p:bldP spid="7" grpId="0"/>
      <p:bldP spid="11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8444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/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lang="en-US" sz="4400" kern="0" dirty="0">
                <a:solidFill>
                  <a:srgbClr val="0033CC"/>
                </a:solidFill>
              </a:rPr>
              <a:t>Implementing dual adjustments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3"/>
              <p:cNvSpPr txBox="1">
                <a:spLocks noChangeArrowheads="1"/>
              </p:cNvSpPr>
              <p:nvPr/>
            </p:nvSpPr>
            <p:spPr bwMode="auto">
              <a:xfrm>
                <a:off x="215249" y="1238128"/>
                <a:ext cx="1711209" cy="526619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1</m:t>
                          </m:r>
                        </m:sub>
                      </m:sSub>
                      <m:r>
                        <a:rPr lang="en-US" sz="2400" b="0" i="1" kern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=</m:t>
                      </m:r>
                      <m:func>
                        <m:funcPr>
                          <m:ctrlP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𝑢</m:t>
                              </m:r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sSubPr>
                            <m:e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𝑢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0" lang="en-GB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1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5249" y="1238128"/>
                <a:ext cx="1711209" cy="526619"/>
              </a:xfrm>
              <a:prstGeom prst="rect">
                <a:avLst/>
              </a:prstGeom>
              <a:blipFill>
                <a:blip r:embed="rId2"/>
                <a:stretch>
                  <a:fillRect l="-2847" b="-10465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3"/>
              <p:cNvSpPr txBox="1">
                <a:spLocks noChangeArrowheads="1"/>
              </p:cNvSpPr>
              <p:nvPr/>
            </p:nvSpPr>
            <p:spPr bwMode="auto">
              <a:xfrm>
                <a:off x="2109800" y="1111524"/>
                <a:ext cx="2094039" cy="779829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sz="2400" i="1" kern="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2</m:t>
                          </m:r>
                        </m:sub>
                      </m:sSub>
                      <m:r>
                        <a:rPr lang="en-US" sz="2400" b="0" i="1" kern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=</m:t>
                      </m:r>
                      <m:func>
                        <m:funcPr>
                          <m:ctrlP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eqArrPr>
                                <m:e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𝑢</m:t>
                                  </m:r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𝑣</m:t>
                                  </m:r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∅</m:t>
                                      </m:r>
                                    </m:sub>
                                  </m:sSub>
                                </m:e>
                              </m:eqAr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sSubPr>
                            <m:e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𝑢</m:t>
                              </m:r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,</m:t>
                              </m:r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𝑣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0" lang="en-GB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09800" y="1111524"/>
                <a:ext cx="2094039" cy="779829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3"/>
              <p:cNvSpPr txBox="1">
                <a:spLocks noChangeArrowheads="1"/>
              </p:cNvSpPr>
              <p:nvPr/>
            </p:nvSpPr>
            <p:spPr bwMode="auto">
              <a:xfrm>
                <a:off x="4387181" y="1044485"/>
                <a:ext cx="2669997" cy="91390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sz="2400" i="1" kern="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3</m:t>
                          </m:r>
                        </m:sub>
                      </m:sSub>
                      <m:r>
                        <a:rPr lang="en-US" sz="2400" b="0" i="1" kern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=</m:t>
                      </m:r>
                      <m:func>
                        <m:funcPr>
                          <m:ctrlP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eqArrPr>
                                <m:e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𝑢</m:t>
                                  </m:r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,</m:t>
                                  </m:r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𝑣</m:t>
                                  </m:r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≠</m:t>
                                  </m:r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eqAr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𝑢</m:t>
                                  </m:r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,</m:t>
                                  </m:r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𝑣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0" lang="en-GB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87181" y="1044485"/>
                <a:ext cx="2669997" cy="913905"/>
              </a:xfrm>
              <a:prstGeom prst="rect">
                <a:avLst/>
              </a:prstGeom>
              <a:blipFill>
                <a:blip r:embed="rId4"/>
                <a:stretch>
                  <a:fillRect b="-667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3"/>
              <p:cNvSpPr txBox="1">
                <a:spLocks noChangeArrowheads="1"/>
              </p:cNvSpPr>
              <p:nvPr/>
            </p:nvSpPr>
            <p:spPr bwMode="auto">
              <a:xfrm>
                <a:off x="7240521" y="1174521"/>
                <a:ext cx="1784412" cy="65383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sz="2400" i="1" kern="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4</m:t>
                          </m:r>
                        </m:sub>
                      </m:sSub>
                      <m:r>
                        <a:rPr lang="en-US" sz="2400" b="0" i="1" kern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=</m:t>
                      </m:r>
                      <m:func>
                        <m:funcPr>
                          <m:ctrlP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𝐵</m:t>
                              </m:r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⊆</m:t>
                              </m:r>
                              <m:sSub>
                                <m:sSubPr>
                                  <m:ctrlP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𝐵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0" lang="en-GB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9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0521" y="1174521"/>
                <a:ext cx="1784412" cy="6538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0" y="4439389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𝑡𝑜𝑡𝑎𝑙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sum of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in the current search.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(May be viewed as representing ‘</a:t>
                </a:r>
                <a:r>
                  <a:rPr lang="en-US" sz="24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’.)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39389"/>
                <a:ext cx="9144000" cy="830997"/>
              </a:xfrm>
              <a:prstGeom prst="rect">
                <a:avLst/>
              </a:prstGeom>
              <a:blipFill>
                <a:blip r:embed="rId6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478" y="5272686"/>
                <a:ext cx="9144000" cy="84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vertex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edge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each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keep the (future)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5272686"/>
                <a:ext cx="9144000" cy="847220"/>
              </a:xfrm>
              <a:prstGeom prst="rect">
                <a:avLst/>
              </a:prstGeom>
              <a:blipFill>
                <a:blip r:embed="rId7"/>
                <a:stretch>
                  <a:fillRect t="-5755" b="-13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478" y="3031271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quantities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change with ‘time’.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3031271"/>
                <a:ext cx="9144000" cy="477888"/>
              </a:xfrm>
              <a:prstGeom prst="rect">
                <a:avLst/>
              </a:prstGeom>
              <a:blipFill>
                <a:blip r:embed="rId8"/>
                <a:stretch>
                  <a:fillRect t="-10127" b="-24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2957" y="351145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too expensive to update all of them explicitly.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56" y="612220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Keep a global heap to find the next ‘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tightness event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2762" y="2050739"/>
                <a:ext cx="32403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62" y="2050739"/>
                <a:ext cx="3240350" cy="830997"/>
              </a:xfrm>
              <a:prstGeom prst="rect">
                <a:avLst/>
              </a:prstGeom>
              <a:blipFill>
                <a:blip r:embed="rId9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203839" y="2050738"/>
                <a:ext cx="47004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(top level)</a:t>
                </a:r>
                <a:b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(top level)</a:t>
                </a:r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839" y="2050738"/>
                <a:ext cx="4700464" cy="830997"/>
              </a:xfrm>
              <a:prstGeom prst="rect">
                <a:avLst/>
              </a:prstGeom>
              <a:blipFill>
                <a:blip r:embed="rId10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432" y="3975424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too expensive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naively. 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" y="3975424"/>
                <a:ext cx="9144000" cy="461665"/>
              </a:xfrm>
              <a:prstGeom prst="rect">
                <a:avLst/>
              </a:prstGeom>
              <a:blipFill>
                <a:blip r:embed="rId11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97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5" grpId="0"/>
      <p:bldP spid="12" grpId="0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2731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/>
            <a:r>
              <a:rPr lang="en-US" sz="4400" kern="0" dirty="0" smtClean="0">
                <a:solidFill>
                  <a:srgbClr val="0033CC"/>
                </a:solidFill>
              </a:rPr>
              <a:t>Tightness events</a:t>
            </a:r>
            <a:endParaRPr lang="en-US" sz="4400" kern="0" dirty="0">
              <a:solidFill>
                <a:srgbClr val="0033C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0" y="1230815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𝑡𝑜𝑡𝑎𝑙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sum of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in the current search.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(May be viewed as representing ‘time’.)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30815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478" y="4558016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which 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event of the corresponding type would occur.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4558016"/>
                <a:ext cx="9144000" cy="830997"/>
              </a:xfrm>
              <a:prstGeom prst="rect">
                <a:avLst/>
              </a:prstGeom>
              <a:blipFill>
                <a:blip r:embed="rId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478" y="2211364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four types of events: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2211364"/>
                <a:ext cx="9144000" cy="477888"/>
              </a:xfrm>
              <a:prstGeom prst="rect">
                <a:avLst/>
              </a:prstGeom>
              <a:blipFill>
                <a:blip r:embed="rId4"/>
                <a:stretch>
                  <a:fillRect t="-10256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2957" y="2838804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 rtl="0">
              <a:buAutoNum type="arabicParenR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 should terminate.</a:t>
            </a:r>
          </a:p>
          <a:p>
            <a:pPr marL="457200" indent="-457200" algn="ctr" rtl="0">
              <a:buAutoNum type="arabicParenR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alternating forest can be grown.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 rtl="0">
              <a:buAutoNum type="arabicParenR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new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is formed, or an augmenting path is found.</a:t>
            </a:r>
          </a:p>
          <a:p>
            <a:pPr marL="457200" indent="-457200" algn="ctr" rtl="0">
              <a:buAutoNum type="arabicParenR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should be expanded.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956" y="5538567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Keep a global heap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find the next ‘tightness event’.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" y="5538567"/>
                <a:ext cx="9144000" cy="461665"/>
              </a:xfrm>
              <a:prstGeom prst="rect">
                <a:avLst/>
              </a:prstGeom>
              <a:blipFill>
                <a:blip r:embed="rId5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03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5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856405" y="568140"/>
            <a:ext cx="0" cy="3755255"/>
          </a:xfrm>
          <a:prstGeom prst="line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18230" y="387943"/>
                <a:ext cx="6381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30" y="387943"/>
                <a:ext cx="638175" cy="461665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>
            <a:off x="856405" y="4323395"/>
            <a:ext cx="8088419" cy="0"/>
          </a:xfrm>
          <a:prstGeom prst="line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338548" y="3821964"/>
                <a:ext cx="6381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548" y="3821964"/>
                <a:ext cx="63817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 flipV="1">
            <a:off x="856405" y="3391237"/>
            <a:ext cx="1371229" cy="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8425" y="3176023"/>
                <a:ext cx="638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5" y="3176023"/>
                <a:ext cx="638175" cy="400110"/>
              </a:xfrm>
              <a:prstGeom prst="rect">
                <a:avLst/>
              </a:prstGeom>
              <a:blipFill>
                <a:blip r:embed="rId4"/>
                <a:stretch>
                  <a:fillRect l="-18269" r="-1250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/>
          <p:nvPr/>
        </p:nvCxnSpPr>
        <p:spPr>
          <a:xfrm flipH="1">
            <a:off x="3173481" y="2445767"/>
            <a:ext cx="13494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6422707" y="568140"/>
            <a:ext cx="2343705" cy="2423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5472797" y="-328077"/>
            <a:ext cx="949910" cy="9139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204334" y="3382366"/>
            <a:ext cx="10358" cy="25046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511798" y="2445768"/>
            <a:ext cx="5910" cy="34412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2209513" y="2445768"/>
            <a:ext cx="5180" cy="945469"/>
          </a:xfrm>
          <a:prstGeom prst="line">
            <a:avLst/>
          </a:prstGeom>
          <a:ln w="22225">
            <a:solidFill>
              <a:srgbClr val="C0000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2209513" y="2445767"/>
            <a:ext cx="96396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671560" y="2651254"/>
                <a:ext cx="1054546" cy="4800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 algn="ctr" rtl="0"/>
                <a:r>
                  <a:rPr lang="en-US" sz="24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560" y="2651254"/>
                <a:ext cx="1054546" cy="480052"/>
              </a:xfrm>
              <a:prstGeom prst="rect">
                <a:avLst/>
              </a:prstGeom>
              <a:blipFill>
                <a:blip r:embed="rId5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V="1">
            <a:off x="2214693" y="2450209"/>
            <a:ext cx="958788" cy="9410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4508102" y="568140"/>
            <a:ext cx="7392" cy="1883550"/>
          </a:xfrm>
          <a:prstGeom prst="line">
            <a:avLst/>
          </a:prstGeom>
          <a:ln w="22225">
            <a:solidFill>
              <a:srgbClr val="C0000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522887" y="568140"/>
            <a:ext cx="1892433" cy="591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3173481" y="952678"/>
                <a:ext cx="2735907" cy="8802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 algn="ctr" rtl="0"/>
                <a:r>
                  <a:rPr lang="en-US" sz="2400" dirty="0" smtClean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481" y="952678"/>
                <a:ext cx="2735907" cy="880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Connector 86"/>
          <p:cNvCxnSpPr/>
          <p:nvPr/>
        </p:nvCxnSpPr>
        <p:spPr>
          <a:xfrm flipV="1">
            <a:off x="4514008" y="4211283"/>
            <a:ext cx="0" cy="246222"/>
          </a:xfrm>
          <a:prstGeom prst="line">
            <a:avLst/>
          </a:prstGeom>
          <a:ln w="22225">
            <a:solidFill>
              <a:srgbClr val="C00000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2210993" y="4211283"/>
            <a:ext cx="0" cy="246222"/>
          </a:xfrm>
          <a:prstGeom prst="line">
            <a:avLst/>
          </a:prstGeom>
          <a:ln w="22225">
            <a:solidFill>
              <a:srgbClr val="C00000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rot="5400000" flipV="1">
            <a:off x="856405" y="3272570"/>
            <a:ext cx="0" cy="246222"/>
          </a:xfrm>
          <a:prstGeom prst="line">
            <a:avLst/>
          </a:prstGeom>
          <a:ln w="22225">
            <a:solidFill>
              <a:srgbClr val="C00000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7285215" y="1099146"/>
                <a:ext cx="1197110" cy="48005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 rtl="0"/>
                <a:r>
                  <a:rPr lang="en-US" sz="2400" dirty="0" smtClean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endParaRPr lang="en-US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215" y="1099146"/>
                <a:ext cx="1197110" cy="4800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254780" y="5335912"/>
                <a:ext cx="6384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en-US" sz="20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0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</a:t>
                </a: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780" y="5335912"/>
                <a:ext cx="638450" cy="707886"/>
              </a:xfrm>
              <a:prstGeom prst="rect">
                <a:avLst/>
              </a:prstGeom>
              <a:blipFill>
                <a:blip r:embed="rId8"/>
                <a:stretch>
                  <a:fillRect r="-2857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2357847" y="5335912"/>
                <a:ext cx="667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en-US" sz="2000" b="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000" b="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847" y="5335912"/>
                <a:ext cx="667300" cy="707886"/>
              </a:xfrm>
              <a:prstGeom prst="rect">
                <a:avLst/>
              </a:prstGeom>
              <a:blipFill>
                <a:blip r:embed="rId9"/>
                <a:stretch>
                  <a:fillRect l="-917" r="-642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Connector 96"/>
          <p:cNvCxnSpPr>
            <a:stCxn id="98" idx="0"/>
          </p:cNvCxnSpPr>
          <p:nvPr/>
        </p:nvCxnSpPr>
        <p:spPr>
          <a:xfrm flipV="1">
            <a:off x="3129457" y="2401377"/>
            <a:ext cx="27000" cy="371894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2117770" y="6120319"/>
                <a:ext cx="20233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expanded</a:t>
                </a:r>
                <a:endParaRPr 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770" y="6120319"/>
                <a:ext cx="2023373" cy="400110"/>
              </a:xfrm>
              <a:prstGeom prst="rect">
                <a:avLst/>
              </a:prstGeom>
              <a:blipFill>
                <a:blip r:embed="rId10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Connector 99"/>
          <p:cNvCxnSpPr>
            <a:stCxn id="101" idx="0"/>
          </p:cNvCxnSpPr>
          <p:nvPr/>
        </p:nvCxnSpPr>
        <p:spPr>
          <a:xfrm flipH="1" flipV="1">
            <a:off x="6411826" y="585904"/>
            <a:ext cx="3109" cy="576979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5217561" y="6355697"/>
                <a:ext cx="23947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swa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llowed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561" y="6355697"/>
                <a:ext cx="2394748" cy="400110"/>
              </a:xfrm>
              <a:prstGeom prst="rect">
                <a:avLst/>
              </a:prstGeom>
              <a:blipFill>
                <a:blip r:embed="rId11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/>
          <p:cNvCxnSpPr/>
          <p:nvPr/>
        </p:nvCxnSpPr>
        <p:spPr>
          <a:xfrm flipV="1">
            <a:off x="3138335" y="4211283"/>
            <a:ext cx="0" cy="246222"/>
          </a:xfrm>
          <a:prstGeom prst="line">
            <a:avLst/>
          </a:prstGeom>
          <a:ln w="22225">
            <a:solidFill>
              <a:srgbClr val="C00000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6413829" y="4211283"/>
            <a:ext cx="0" cy="246222"/>
          </a:xfrm>
          <a:prstGeom prst="line">
            <a:avLst/>
          </a:prstGeom>
          <a:ln w="22225">
            <a:solidFill>
              <a:srgbClr val="C00000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856770" y="4278696"/>
            <a:ext cx="1123" cy="160834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107" idx="0"/>
          </p:cNvCxnSpPr>
          <p:nvPr/>
        </p:nvCxnSpPr>
        <p:spPr>
          <a:xfrm flipH="1" flipV="1">
            <a:off x="7831711" y="2027976"/>
            <a:ext cx="2541" cy="40035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7835740" y="4212761"/>
            <a:ext cx="0" cy="246222"/>
          </a:xfrm>
          <a:prstGeom prst="line">
            <a:avLst/>
          </a:prstGeom>
          <a:ln w="22225">
            <a:solidFill>
              <a:srgbClr val="C00000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6636878" y="6031488"/>
                <a:ext cx="23947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swa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llowed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878" y="6031488"/>
                <a:ext cx="2394748" cy="400110"/>
              </a:xfrm>
              <a:prstGeom prst="rect">
                <a:avLst/>
              </a:prstGeom>
              <a:blipFill>
                <a:blip r:embed="rId1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/>
          <p:cNvCxnSpPr/>
          <p:nvPr/>
        </p:nvCxnSpPr>
        <p:spPr>
          <a:xfrm flipV="1">
            <a:off x="842556" y="5104163"/>
            <a:ext cx="2295779" cy="1737"/>
          </a:xfrm>
          <a:prstGeom prst="line">
            <a:avLst/>
          </a:prstGeom>
          <a:ln w="22225">
            <a:solidFill>
              <a:srgbClr val="FFC00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158240" y="4942704"/>
                <a:ext cx="85151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:r>
                  <a:rPr lang="en-US" sz="2000" b="0" dirty="0" smtClean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" y="4942704"/>
                <a:ext cx="851511" cy="307777"/>
              </a:xfrm>
              <a:prstGeom prst="rect">
                <a:avLst/>
              </a:prstGeom>
              <a:blipFill>
                <a:blip r:embed="rId13"/>
                <a:stretch>
                  <a:fillRect r="-2143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/>
          <p:cNvCxnSpPr/>
          <p:nvPr/>
        </p:nvCxnSpPr>
        <p:spPr>
          <a:xfrm flipV="1">
            <a:off x="3134478" y="5095769"/>
            <a:ext cx="3279351" cy="12872"/>
          </a:xfrm>
          <a:prstGeom prst="line">
            <a:avLst/>
          </a:prstGeom>
          <a:ln w="22225">
            <a:solidFill>
              <a:srgbClr val="FFC00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494548" y="4951582"/>
                <a:ext cx="85151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:r>
                  <a:rPr lang="en-US" sz="2000" b="0" dirty="0" smtClean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548" y="4951582"/>
                <a:ext cx="851511" cy="307777"/>
              </a:xfrm>
              <a:prstGeom prst="rect">
                <a:avLst/>
              </a:prstGeom>
              <a:blipFill>
                <a:blip r:embed="rId14"/>
                <a:stretch>
                  <a:fillRect r="-357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/>
          <p:cNvCxnSpPr/>
          <p:nvPr/>
        </p:nvCxnSpPr>
        <p:spPr>
          <a:xfrm flipV="1">
            <a:off x="6411826" y="5100245"/>
            <a:ext cx="1422426" cy="3918"/>
          </a:xfrm>
          <a:prstGeom prst="line">
            <a:avLst/>
          </a:prstGeom>
          <a:ln w="22225">
            <a:solidFill>
              <a:srgbClr val="FFC00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6709748" y="4951582"/>
                <a:ext cx="85151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:r>
                  <a:rPr lang="en-US" sz="2000" b="0" dirty="0" smtClean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748" y="4951582"/>
                <a:ext cx="851511" cy="307777"/>
              </a:xfrm>
              <a:prstGeom prst="rect">
                <a:avLst/>
              </a:prstGeom>
              <a:blipFill>
                <a:blip r:embed="rId15"/>
                <a:stretch>
                  <a:fillRect r="-359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 Box 3"/>
              <p:cNvSpPr txBox="1">
                <a:spLocks noChangeArrowheads="1"/>
              </p:cNvSpPr>
              <p:nvPr/>
            </p:nvSpPr>
            <p:spPr bwMode="auto">
              <a:xfrm>
                <a:off x="-1" y="30517"/>
                <a:ext cx="5250855" cy="190821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4000" b="0" i="1" u="none" strike="noStrike" kern="0" cap="none" spc="0" normalizeH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4000" b="0" i="1" u="none" strike="noStrike" kern="0" cap="none" spc="0" normalizeH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0" lang="en-US" sz="4000" b="0" i="1" u="none" strike="noStrike" kern="0" cap="none" spc="0" normalizeH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4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000" dirty="0" smtClean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  <a:t>as a </a:t>
                </a:r>
                <a:br>
                  <a:rPr lang="en-US" sz="4000" dirty="0" smtClean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</a:br>
                <a:r>
                  <a:rPr lang="en-US" sz="4000" dirty="0" smtClean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  <a:t>function</a:t>
                </a:r>
                <a:br>
                  <a:rPr lang="en-US" sz="4000" dirty="0" smtClean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</a:br>
                <a:r>
                  <a:rPr lang="en-US" sz="4000" dirty="0" smtClean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endPara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" y="30517"/>
                <a:ext cx="5250855" cy="1908215"/>
              </a:xfrm>
              <a:prstGeom prst="rect">
                <a:avLst/>
              </a:prstGeom>
              <a:blipFill>
                <a:blip r:embed="rId16"/>
                <a:stretch>
                  <a:fillRect t="-5751" b="-14377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904986" y="4450622"/>
                <a:ext cx="63817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986" y="4450622"/>
                <a:ext cx="638175" cy="400110"/>
              </a:xfrm>
              <a:prstGeom prst="rect">
                <a:avLst/>
              </a:prstGeom>
              <a:blipFill>
                <a:blip r:embed="rId17"/>
                <a:stretch>
                  <a:fillRect l="-26667" r="-95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195425" y="4450622"/>
                <a:ext cx="63817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425" y="4450622"/>
                <a:ext cx="638175" cy="400110"/>
              </a:xfrm>
              <a:prstGeom prst="rect">
                <a:avLst/>
              </a:prstGeom>
              <a:blipFill>
                <a:blip r:embed="rId18"/>
                <a:stretch>
                  <a:fillRect l="-27619" r="-95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3561899" y="5334407"/>
                <a:ext cx="6384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r>
                  <a:rPr lang="en-US" sz="20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0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</a:t>
                </a: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899" y="5334407"/>
                <a:ext cx="638450" cy="707886"/>
              </a:xfrm>
              <a:prstGeom prst="rect">
                <a:avLst/>
              </a:prstGeom>
              <a:blipFill>
                <a:blip r:embed="rId19"/>
                <a:stretch>
                  <a:fillRect r="-2857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126685" y="5334407"/>
                <a:ext cx="667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r>
                  <a:rPr lang="en-US" sz="2000" b="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000" b="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685" y="5334407"/>
                <a:ext cx="667300" cy="707886"/>
              </a:xfrm>
              <a:prstGeom prst="rect">
                <a:avLst/>
              </a:prstGeom>
              <a:blipFill>
                <a:blip r:embed="rId20"/>
                <a:stretch>
                  <a:fillRect l="-917" r="-642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6806498" y="5332866"/>
                <a:ext cx="7108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r>
                  <a:rPr lang="en-US" sz="2000" b="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000" b="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498" y="5332866"/>
                <a:ext cx="710894" cy="707886"/>
              </a:xfrm>
              <a:prstGeom prst="rect">
                <a:avLst/>
              </a:prstGeom>
              <a:blipFill>
                <a:blip r:embed="rId21"/>
                <a:stretch>
                  <a:fillRect l="-5172" r="-8621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7927617" y="5331359"/>
                <a:ext cx="7108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r>
                  <a:rPr lang="en-US" sz="2000" b="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000" b="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617" y="5331359"/>
                <a:ext cx="710894" cy="707886"/>
              </a:xfrm>
              <a:prstGeom prst="rect">
                <a:avLst/>
              </a:prstGeom>
              <a:blipFill>
                <a:blip r:embed="rId22"/>
                <a:stretch>
                  <a:fillRect l="-4274" r="-8547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>
            <a:off x="7831711" y="5102658"/>
            <a:ext cx="1312289" cy="5981"/>
          </a:xfrm>
          <a:prstGeom prst="line">
            <a:avLst/>
          </a:prstGeom>
          <a:ln w="22225">
            <a:solidFill>
              <a:srgbClr val="FFC000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8084368" y="4950077"/>
                <a:ext cx="85151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:r>
                  <a:rPr lang="en-US" sz="2000" b="0" dirty="0" smtClean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368" y="4950077"/>
                <a:ext cx="851511" cy="307777"/>
              </a:xfrm>
              <a:prstGeom prst="rect">
                <a:avLst/>
              </a:prstGeom>
              <a:blipFill>
                <a:blip r:embed="rId23"/>
                <a:stretch>
                  <a:fillRect r="-2143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589140" y="4450622"/>
                <a:ext cx="63817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sz="20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40" y="4450622"/>
                <a:ext cx="638175" cy="4001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087854" y="4450622"/>
                <a:ext cx="63817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854" y="4450622"/>
                <a:ext cx="638175" cy="400110"/>
              </a:xfrm>
              <a:prstGeom prst="rect">
                <a:avLst/>
              </a:prstGeom>
              <a:blipFill>
                <a:blip r:embed="rId25"/>
                <a:stretch>
                  <a:fillRect l="-28846" r="-1923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/>
          <p:cNvCxnSpPr/>
          <p:nvPr/>
        </p:nvCxnSpPr>
        <p:spPr>
          <a:xfrm flipV="1">
            <a:off x="4522887" y="568140"/>
            <a:ext cx="1899820" cy="1877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527516" y="4450622"/>
                <a:ext cx="63817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516" y="4450622"/>
                <a:ext cx="638175" cy="400110"/>
              </a:xfrm>
              <a:prstGeom prst="rect">
                <a:avLst/>
              </a:prstGeom>
              <a:blipFill>
                <a:blip r:embed="rId26"/>
                <a:stretch>
                  <a:fillRect l="-26667" r="-95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88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20975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/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lang="en-US" sz="4400" dirty="0" smtClean="0">
                <a:solidFill>
                  <a:srgbClr val="0033CC"/>
                </a:solidFill>
                <a:latin typeface="+mj-lt"/>
                <a:cs typeface="Times New Roman" panose="02020603050405020304" pitchFamily="18" charset="0"/>
              </a:rPr>
              <a:t>Recording ‘history’</a:t>
            </a:r>
            <a:endParaRPr lang="en-US" sz="44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478" y="1141537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𝑡𝑜𝑡𝑎𝑙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The total of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applied so far. 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1141537"/>
                <a:ext cx="9144000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57" y="1736867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the beginning of current search.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" y="1736867"/>
                <a:ext cx="9144000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434" y="2332197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the beginning of current search.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" y="2332197"/>
                <a:ext cx="9144000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-1492" y="2927527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when (and if) 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became part of an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2" y="2927527"/>
                <a:ext cx="9144000" cy="830997"/>
              </a:xfrm>
              <a:prstGeom prst="rect">
                <a:avLst/>
              </a:prstGeom>
              <a:blipFill>
                <a:blip r:embed="rId5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863" y="3892189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when (and if) 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became an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" y="3892189"/>
                <a:ext cx="9144000" cy="830997"/>
              </a:xfrm>
              <a:prstGeom prst="rect">
                <a:avLst/>
              </a:prstGeom>
              <a:blipFill>
                <a:blip r:embed="rId6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62" y="4856851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sum of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while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was part of an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blossom. 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" y="4856851"/>
                <a:ext cx="9144000" cy="461665"/>
              </a:xfrm>
              <a:prstGeom prst="rect">
                <a:avLst/>
              </a:prstGeom>
              <a:blipFill>
                <a:blip r:embed="rId7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939" y="5452179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maximal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does not include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sum of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since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became a maximal blossom.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" y="5452179"/>
                <a:ext cx="9144000" cy="830997"/>
              </a:xfrm>
              <a:prstGeom prst="rect">
                <a:avLst/>
              </a:prstGeom>
              <a:blipFill>
                <a:blip r:embed="rId8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" grpId="0"/>
      <p:bldP spid="7" grpId="0"/>
      <p:bldP spid="9" grpId="0"/>
      <p:bldP spid="10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10440" y="33265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Improving paths or cycles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4"/>
              <p:cNvSpPr txBox="1">
                <a:spLocks noChangeArrowheads="1"/>
              </p:cNvSpPr>
              <p:nvPr/>
            </p:nvSpPr>
            <p:spPr bwMode="auto">
              <a:xfrm>
                <a:off x="0" y="1344250"/>
                <a:ext cx="9144000" cy="12926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600" b="1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Theorem: </a:t>
                </a:r>
                <a:br>
                  <a:rPr lang="en-US" sz="2600" b="1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6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is a matching of maximum weight iff there are no </a:t>
                </a:r>
                <a:r>
                  <a:rPr lang="en-US" sz="2600" i="1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proper</a:t>
                </a:r>
                <a:r>
                  <a:rPr lang="en-US" sz="26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sz="26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-alternating paths or cycles of </a:t>
                </a:r>
                <a:r>
                  <a:rPr lang="en-US" sz="2600" i="1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positive weight</a:t>
                </a:r>
                <a:r>
                  <a:rPr lang="en-US" sz="26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4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344250"/>
                <a:ext cx="9144000" cy="1292662"/>
              </a:xfrm>
              <a:prstGeom prst="rect">
                <a:avLst/>
              </a:prstGeom>
              <a:blipFill>
                <a:blip r:embed="rId2"/>
                <a:stretch>
                  <a:fillRect t="-4245" b="-113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4"/>
              <p:cNvSpPr txBox="1">
                <a:spLocks noChangeArrowheads="1"/>
              </p:cNvSpPr>
              <p:nvPr/>
            </p:nvSpPr>
            <p:spPr bwMode="auto">
              <a:xfrm>
                <a:off x="0" y="3844080"/>
                <a:ext cx="9144000" cy="8925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6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6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6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is a proper alternating path or cycle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600" i="1" kern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accPr>
                          <m:e>
                            <m:r>
                              <a:rPr lang="en-US" sz="2600" i="1" kern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6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6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6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𝑃</m:t>
                        </m:r>
                      </m:e>
                    </m:d>
                    <m:r>
                      <a:rPr lang="en-US" sz="26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&gt;</m:t>
                    </m:r>
                    <m:r>
                      <a:rPr lang="en-US" sz="26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0</m:t>
                    </m:r>
                  </m:oMath>
                </a14:m>
                <a:r>
                  <a:rPr lang="en-US" sz="26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, </a:t>
                </a:r>
                <a:br>
                  <a:rPr lang="en-US" sz="26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</a:br>
                <a:r>
                  <a:rPr lang="en-US" sz="26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d>
                      <m:dPr>
                        <m:ctrlPr>
                          <a:rPr lang="en-US" sz="26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6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𝑀</m:t>
                        </m:r>
                        <m:r>
                          <a:rPr lang="en-US" sz="26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⊕</m:t>
                        </m:r>
                        <m:r>
                          <a:rPr lang="en-US" sz="26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𝑃</m:t>
                        </m:r>
                      </m:e>
                    </m:d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=</m:t>
                    </m:r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d>
                      <m:dPr>
                        <m:ctrlPr>
                          <a:rPr lang="en-US" sz="26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6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𝑀</m:t>
                        </m:r>
                      </m:e>
                    </m:d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+</m:t>
                    </m:r>
                    <m:sSub>
                      <m:sSubPr>
                        <m:ctrlPr>
                          <a:rPr lang="en-US" sz="26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600" i="1" kern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accPr>
                          <m:e>
                            <m:r>
                              <a:rPr lang="en-US" sz="2600" i="1" kern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6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6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6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𝑃</m:t>
                        </m:r>
                      </m:e>
                    </m:d>
                    <m:r>
                      <a:rPr lang="en-US" sz="26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&gt;</m:t>
                    </m:r>
                    <m:r>
                      <a:rPr lang="en-US" sz="26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r>
                      <a:rPr lang="en-US" sz="26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(</m:t>
                    </m:r>
                    <m:r>
                      <a:rPr lang="en-US" sz="26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𝑀</m:t>
                    </m:r>
                    <m:r>
                      <a:rPr lang="en-US" sz="26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)</m:t>
                    </m:r>
                  </m:oMath>
                </a14:m>
                <a:r>
                  <a:rPr lang="en-US" sz="26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7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844080"/>
                <a:ext cx="9144000" cy="892552"/>
              </a:xfrm>
              <a:prstGeom prst="rect">
                <a:avLst/>
              </a:prstGeom>
              <a:blipFill rotWithShape="0">
                <a:blip r:embed="rId3"/>
                <a:stretch>
                  <a:fillRect t="-6164" b="-1712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4"/>
              <p:cNvSpPr txBox="1">
                <a:spLocks noChangeArrowheads="1"/>
              </p:cNvSpPr>
              <p:nvPr/>
            </p:nvSpPr>
            <p:spPr bwMode="auto">
              <a:xfrm>
                <a:off x="0" y="4997632"/>
                <a:ext cx="9144000" cy="8925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6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d>
                      <m:dPr>
                        <m:ctrlPr>
                          <a:rPr lang="en-US" sz="26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6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6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,</a:t>
                </a:r>
                <a:r>
                  <a:rPr lang="en-US" sz="26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6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then</a:t>
                </a:r>
                <a:r>
                  <a:rPr lang="en-US" sz="26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6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at least one (proper) alternating</a:t>
                </a:r>
                <a:br>
                  <a:rPr lang="en-US" sz="26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6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path or cycle in </a:t>
                </a:r>
                <a14:m>
                  <m:oMath xmlns:m="http://schemas.openxmlformats.org/officeDocument/2006/math"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⊕</m:t>
                    </m:r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6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:r>
                  <a:rPr lang="en-US" sz="26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must have positive weight.</a:t>
                </a:r>
              </a:p>
            </p:txBody>
          </p:sp>
        </mc:Choice>
        <mc:Fallback xmlns="">
          <p:sp>
            <p:nvSpPr>
              <p:cNvPr id="19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997632"/>
                <a:ext cx="9144000" cy="892552"/>
              </a:xfrm>
              <a:prstGeom prst="rect">
                <a:avLst/>
              </a:prstGeom>
              <a:blipFill>
                <a:blip r:embed="rId4"/>
                <a:stretch>
                  <a:fillRect t="-6164" b="-1712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17490" y="3110958"/>
            <a:ext cx="91440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6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Proof: </a:t>
            </a:r>
            <a:endParaRPr lang="en-US" sz="2600" kern="0" dirty="0" smtClean="0">
              <a:solidFill>
                <a:schemeClr val="tx1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57" grpId="0"/>
      <p:bldP spid="19" grpId="0"/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89185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/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lang="en-US" sz="4400" dirty="0" smtClean="0">
                <a:solidFill>
                  <a:srgbClr val="0033CC"/>
                </a:solidFill>
                <a:latin typeface="+mj-lt"/>
                <a:cs typeface="Times New Roman" panose="02020603050405020304" pitchFamily="18" charset="0"/>
              </a:rPr>
              <a:t>Updating ‘history’</a:t>
            </a:r>
            <a:endParaRPr lang="en-US" sz="44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10" y="1924727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a </a:t>
                </a:r>
                <a:r>
                  <a:rPr lang="en-US" sz="22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grow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step adds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an </a:t>
                </a:r>
                <a:r>
                  <a:rPr 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blossoms: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" y="1924727"/>
                <a:ext cx="9144000" cy="430887"/>
              </a:xfrm>
              <a:prstGeom prst="rect">
                <a:avLst/>
              </a:prstGeom>
              <a:blipFill>
                <a:blip r:embed="rId2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955" y="935363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 each dual adjustment step: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20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" y="935363"/>
                <a:ext cx="9144000" cy="430887"/>
              </a:xfrm>
              <a:prstGeom prst="rect">
                <a:avLst/>
              </a:prstGeom>
              <a:blipFill>
                <a:blip r:embed="rId3"/>
                <a:stretch>
                  <a:fillRect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3309" y="1430045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(Actually the new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computed directly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.)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9" y="1430045"/>
                <a:ext cx="9144000" cy="430887"/>
              </a:xfrm>
              <a:prstGeom prst="rect">
                <a:avLst/>
              </a:prstGeom>
              <a:blipFill>
                <a:blip r:embed="rId4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28" y="2419409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20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endParaRPr lang="en-US" sz="2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" y="2419409"/>
                <a:ext cx="9144000" cy="430887"/>
              </a:xfrm>
              <a:prstGeom prst="rect">
                <a:avLst/>
              </a:prstGeom>
              <a:blipFill>
                <a:blip r:embed="rId5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52" y="2914091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a </a:t>
                </a:r>
                <a:r>
                  <a:rPr lang="en-US" sz="22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blosso</a:t>
                </a:r>
                <a:r>
                  <a:rPr lang="en-US" sz="2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step creates a new </a:t>
                </a:r>
                <a:r>
                  <a:rPr 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composed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" y="2914091"/>
                <a:ext cx="9144000" cy="430887"/>
              </a:xfrm>
              <a:prstGeom prst="rect">
                <a:avLst/>
              </a:prstGeom>
              <a:blipFill>
                <a:blip r:embed="rId6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70" y="3408773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</m:oMath>
                  </m:oMathPara>
                </a14:m>
                <a:endParaRPr lang="en-US" sz="2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" y="3408773"/>
                <a:ext cx="9144000" cy="430887"/>
              </a:xfrm>
              <a:prstGeom prst="rect">
                <a:avLst/>
              </a:prstGeom>
              <a:blipFill>
                <a:blip r:embed="rId7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-2807" y="4441739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an </a:t>
                </a:r>
                <a:r>
                  <a:rPr lang="en-US" sz="22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expand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step splits a blossom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07" y="4441739"/>
                <a:ext cx="9144000" cy="430887"/>
              </a:xfrm>
              <a:prstGeom prst="rect">
                <a:avLst/>
              </a:prstGeom>
              <a:blipFill>
                <a:blip r:embed="rId8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-2889" y="4936421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endPara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89" y="4936421"/>
                <a:ext cx="9144000" cy="430887"/>
              </a:xfrm>
              <a:prstGeom prst="rect">
                <a:avLst/>
              </a:prstGeom>
              <a:blipFill>
                <a:blip r:embed="rId9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460" y="5431103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endPara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" y="5431103"/>
                <a:ext cx="9144000" cy="430887"/>
              </a:xfrm>
              <a:prstGeom prst="rect">
                <a:avLst/>
              </a:prstGeom>
              <a:blipFill>
                <a:blip r:embed="rId10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-2898" y="5925781"/>
                <a:ext cx="9144000" cy="570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,   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98" y="5925781"/>
                <a:ext cx="9144000" cy="570413"/>
              </a:xfrm>
              <a:prstGeom prst="rect">
                <a:avLst/>
              </a:prstGeom>
              <a:blipFill>
                <a:blip r:embed="rId11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461" y="3903455"/>
                <a:ext cx="9144000" cy="474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endPara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" y="3903455"/>
                <a:ext cx="9144000" cy="474489"/>
              </a:xfrm>
              <a:prstGeom prst="rect">
                <a:avLst/>
              </a:prstGeom>
              <a:blipFill>
                <a:blip r:embed="rId12"/>
                <a:stretch>
                  <a:fillRect t="-3846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01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  <p:bldP spid="7" grpId="0"/>
      <p:bldP spid="9" grpId="0"/>
      <p:bldP spid="10" grpId="0"/>
      <p:bldP spid="12" grpId="0"/>
      <p:bldP spid="14" grpId="0"/>
      <p:bldP spid="15" grpId="0"/>
      <p:bldP spid="16" grpId="0"/>
      <p:bldP spid="1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3"/>
              <p:cNvSpPr txBox="1">
                <a:spLocks noChangeArrowheads="1"/>
              </p:cNvSpPr>
              <p:nvPr/>
            </p:nvSpPr>
            <p:spPr bwMode="auto">
              <a:xfrm>
                <a:off x="-6696" y="148936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/>
                <a:r>
                  <a:rPr kumimoji="0" lang="he-IL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lang="en-US" sz="4400" dirty="0" smtClean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  <a:t>Maintaining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4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44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  <a:t>and</a:t>
                </a:r>
                <a:r>
                  <a:rPr lang="en-US" sz="44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4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44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148936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 t="-26786" b="-49107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478" y="905638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𝑓𝑖𝑛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905638"/>
                <a:ext cx="9144000" cy="461665"/>
              </a:xfrm>
              <a:prstGeom prst="rect">
                <a:avLst/>
              </a:prstGeom>
              <a:blipFill>
                <a:blip r:embed="rId3"/>
                <a:stretch>
                  <a:fillRect t="-12000" b="-2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3311" y="2190453"/>
                <a:ext cx="9144000" cy="1402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he-IL" sz="23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3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𝐨𝐮𝐭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3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30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Δ</m:t>
                                        </m:r>
                                      </m:e>
                                      <m:sub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𝐵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sz="23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3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𝐨𝐝𝐝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3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30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Δ</m:t>
                                        </m:r>
                                      </m:e>
                                      <m:sub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𝐵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sz="23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3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𝐞𝐯𝐞𝐧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1" y="2190453"/>
                <a:ext cx="9144000" cy="14029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-2967" y="4856909"/>
                <a:ext cx="9144000" cy="1732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23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3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not</m:t>
                                </m:r>
                                <m:r>
                                  <a:rPr lang="en-US" sz="23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3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maximal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2300" b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300" b="1" i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𝐨𝐮𝐭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3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30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Δ</m:t>
                                        </m:r>
                                      </m:e>
                                      <m:sub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𝐵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23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3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𝐨𝐝𝐝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3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3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30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Δ</m:t>
                                        </m:r>
                                      </m:e>
                                      <m:sub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𝐵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3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𝐞𝐯𝐞𝐧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67" y="4856909"/>
                <a:ext cx="9144000" cy="17321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57" y="1344169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not </a:t>
                </a:r>
                <a:r>
                  <a:rPr lang="en-US" sz="23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</a:t>
                </a:r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the current </a:t>
                </a:r>
                <a:r>
                  <a:rPr lang="en-US" sz="23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maximal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containing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" y="1344169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t="-1200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32" y="1738310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</a:t>
                </a:r>
                <a:r>
                  <a:rPr lang="en-US" sz="22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the </a:t>
                </a:r>
                <a:r>
                  <a:rPr lang="en-US" sz="2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containing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just before it became </a:t>
                </a:r>
                <a:r>
                  <a:rPr 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" y="1738310"/>
                <a:ext cx="9144000" cy="430887"/>
              </a:xfrm>
              <a:prstGeom prst="rect">
                <a:avLst/>
              </a:prstGeom>
              <a:blipFill>
                <a:blip r:embed="rId7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13" y="4418376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any blosso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3" y="4418376"/>
                <a:ext cx="9144000" cy="461665"/>
              </a:xfrm>
              <a:prstGeom prst="rect">
                <a:avLst/>
              </a:prstGeom>
              <a:blipFill>
                <a:blip r:embed="rId8"/>
                <a:stretch>
                  <a:fillRect t="-11842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2968" y="3570267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</a:t>
                </a:r>
                <a:r>
                  <a:rPr lang="en-US" sz="23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let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from now on,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68" y="3570267"/>
                <a:ext cx="9144000" cy="800219"/>
              </a:xfrm>
              <a:prstGeom prst="rect">
                <a:avLst/>
              </a:prstGeom>
              <a:blipFill>
                <a:blip r:embed="rId9"/>
                <a:stretch>
                  <a:fillRect t="-6870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3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" grpId="0"/>
      <p:bldP spid="15" grpId="0"/>
      <p:bldP spid="7" grpId="0"/>
      <p:bldP spid="8" grpId="0"/>
      <p:bldP spid="9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3"/>
              <p:cNvSpPr txBox="1">
                <a:spLocks noChangeArrowheads="1"/>
              </p:cNvSpPr>
              <p:nvPr/>
            </p:nvSpPr>
            <p:spPr bwMode="auto">
              <a:xfrm>
                <a:off x="-6696" y="273228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/>
                <a:r>
                  <a:rPr kumimoji="0" lang="he-IL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lang="en-US" sz="4400" noProof="0" dirty="0" smtClean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  <a:t>Tracking </a:t>
                </a:r>
                <a:r>
                  <a:rPr lang="en-US" sz="4400" dirty="0" smtClean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  <a:t>the </a:t>
                </a:r>
                <a:r>
                  <a:rPr lang="en-US" sz="4400" dirty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  <a:t>stopping </a:t>
                </a:r>
                <a:r>
                  <a:rPr lang="en-US" sz="4400" dirty="0" smtClean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  <a:t>condition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4400" dirty="0">
                  <a:solidFill>
                    <a:srgbClr val="0033CC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273228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 t="-27928" b="-50450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3"/>
              <p:cNvSpPr txBox="1">
                <a:spLocks noChangeArrowheads="1"/>
              </p:cNvSpPr>
              <p:nvPr/>
            </p:nvSpPr>
            <p:spPr bwMode="auto">
              <a:xfrm>
                <a:off x="-6696" y="1419885"/>
                <a:ext cx="9150696" cy="836191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:r>
                  <a:rPr lang="en-US" sz="3600" b="0" kern="0" dirty="0" smtClean="0">
                    <a:solidFill>
                      <a:srgbClr val="0000FF"/>
                    </a:solidFill>
                    <a:sym typeface="Symbo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b="0" i="0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Δ</m:t>
                        </m:r>
                      </m:e>
                      <m:sub>
                        <m:r>
                          <a:rPr lang="en-US" sz="36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1</m:t>
                        </m:r>
                      </m:sub>
                    </m:sSub>
                    <m:r>
                      <a:rPr lang="en-US" sz="3600" b="0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3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6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lang="en-US" sz="3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sz="3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e>
                    </m:func>
                  </m:oMath>
                </a14:m>
                <a:endParaRPr kumimoji="0" lang="en-GB" sz="3600" b="0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1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1419885"/>
                <a:ext cx="9150696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478" y="253415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value never changes.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78" y="3235481"/>
                <a:ext cx="9144000" cy="742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Insert an even </a:t>
                </a:r>
                <a:r>
                  <a:rPr lang="en-US" sz="2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STOP</a:t>
                </a: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key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the heap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3235481"/>
                <a:ext cx="9144000" cy="742639"/>
              </a:xfrm>
              <a:prstGeom prst="rect">
                <a:avLst/>
              </a:prstGeom>
              <a:blipFill>
                <a:blip r:embed="rId4"/>
                <a:stretch>
                  <a:fillRect b="-4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72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49" y="902107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are interested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sz="23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the same blossom.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" y="902107"/>
                <a:ext cx="9144000" cy="477888"/>
              </a:xfrm>
              <a:prstGeom prst="rect">
                <a:avLst/>
              </a:prstGeom>
              <a:blipFill>
                <a:blip r:embed="rId2"/>
                <a:stretch>
                  <a:fillRect t="-11538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949" y="2026313"/>
                <a:ext cx="9144000" cy="46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first the case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∅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needed for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" y="2026313"/>
                <a:ext cx="9144000" cy="466923"/>
              </a:xfrm>
              <a:prstGeom prst="rect">
                <a:avLst/>
              </a:prstGeom>
              <a:blipFill>
                <a:blip r:embed="rId3"/>
                <a:stretch>
                  <a:fillRect t="-10390" b="-2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49" y="1464210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such a case: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" y="1464210"/>
                <a:ext cx="9144000" cy="477888"/>
              </a:xfrm>
              <a:prstGeom prst="rect">
                <a:avLst/>
              </a:prstGeom>
              <a:blipFill>
                <a:blip r:embed="rId4"/>
                <a:stretch>
                  <a:fillRect t="-10127" b="-18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49" y="3107942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3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</m:oMath>
                  </m:oMathPara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" y="3107942"/>
                <a:ext cx="9144000" cy="446276"/>
              </a:xfrm>
              <a:prstGeom prst="rect">
                <a:avLst/>
              </a:prstGeom>
              <a:blipFill>
                <a:blip r:embed="rId5"/>
                <a:stretch>
                  <a:fillRect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3"/>
              <p:cNvSpPr txBox="1">
                <a:spLocks noChangeArrowheads="1"/>
              </p:cNvSpPr>
              <p:nvPr/>
            </p:nvSpPr>
            <p:spPr bwMode="auto">
              <a:xfrm>
                <a:off x="-6696" y="131176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/>
                <a:r>
                  <a:rPr kumimoji="0" lang="he-IL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lang="en-US" sz="4000" kern="0" noProof="0" dirty="0" smtClean="0">
                    <a:solidFill>
                      <a:srgbClr val="0033CC"/>
                    </a:solidFill>
                  </a:rPr>
                  <a:t>Computing</a:t>
                </a:r>
                <a:r>
                  <a:rPr lang="en-US" sz="4000" kern="0" dirty="0" smtClean="0">
                    <a:solidFill>
                      <a:srgbClr val="0033CC"/>
                    </a:solidFill>
                  </a:rPr>
                  <a:t> slacks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kern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kern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4000" b="0" i="1" kern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4000" b="0" i="1" kern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kern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131176"/>
                <a:ext cx="9154440" cy="677108"/>
              </a:xfrm>
              <a:prstGeom prst="rect">
                <a:avLst/>
              </a:prstGeom>
              <a:blipFill>
                <a:blip r:embed="rId6"/>
                <a:stretch>
                  <a:fillRect t="-28829" b="-45946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949" y="3638433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" y="3638433"/>
                <a:ext cx="9144000" cy="461665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949" y="5308519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sz="23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3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sz="23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sz="23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3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r>
                        <a:rPr lang="en-US" sz="23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3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3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3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</m:oMath>
                  </m:oMathPara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" y="5308519"/>
                <a:ext cx="9144000" cy="477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949" y="4184313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)+</m:t>
                    </m:r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" y="4184313"/>
                <a:ext cx="9144000" cy="477888"/>
              </a:xfrm>
              <a:prstGeom prst="rect">
                <a:avLst/>
              </a:prstGeom>
              <a:blipFill>
                <a:blip r:embed="rId9"/>
                <a:stretch>
                  <a:fillRect t="-10127" b="-18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949" y="5870625"/>
                <a:ext cx="9144000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tight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" y="5870625"/>
                <a:ext cx="9144000" cy="509178"/>
              </a:xfrm>
              <a:prstGeom prst="rect">
                <a:avLst/>
              </a:prstGeom>
              <a:blipFill>
                <a:blip r:embed="rId10"/>
                <a:stretch>
                  <a:fillRect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-10" y="7290334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only need to find the smallest such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" y="7290334"/>
                <a:ext cx="9144000" cy="461665"/>
              </a:xfrm>
              <a:prstGeom prst="rect">
                <a:avLst/>
              </a:prstGeom>
              <a:blipFill>
                <a:blip r:embed="rId11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949" y="2577451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max. blossom containing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(May change over time.)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" y="2577451"/>
                <a:ext cx="9144000" cy="446276"/>
              </a:xfrm>
              <a:prstGeom prst="rect">
                <a:avLst/>
              </a:prstGeom>
              <a:blipFill>
                <a:blip r:embed="rId12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49" y="4746416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computed when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</a:t>
                </a:r>
                <a:r>
                  <a:rPr lang="en-US" sz="23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never changes.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" y="4746416"/>
                <a:ext cx="9144000" cy="477888"/>
              </a:xfrm>
              <a:prstGeom prst="rect">
                <a:avLst/>
              </a:prstGeom>
              <a:blipFill>
                <a:blip r:embed="rId13"/>
                <a:stretch>
                  <a:fillRect t="-11538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75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8" grpId="0"/>
      <p:bldP spid="10" grpId="0"/>
      <p:bldP spid="18" grpId="0"/>
      <p:bldP spid="19" grpId="0"/>
      <p:bldP spid="20" grpId="0"/>
      <p:bldP spid="12" grpId="0"/>
      <p:bldP spid="13" grpId="0"/>
      <p:bldP spid="15" grpId="0"/>
      <p:bldP spid="2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3"/>
              <p:cNvSpPr txBox="1">
                <a:spLocks noChangeArrowheads="1"/>
              </p:cNvSpPr>
              <p:nvPr/>
            </p:nvSpPr>
            <p:spPr bwMode="auto">
              <a:xfrm>
                <a:off x="-6696" y="60828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/>
                <a:r>
                  <a:rPr kumimoji="0" lang="he-IL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lang="en-US" sz="4000" kern="0" dirty="0" smtClean="0">
                    <a:solidFill>
                      <a:srgbClr val="0033CC"/>
                    </a:solidFill>
                  </a:rPr>
                  <a:t>Tracking </a:t>
                </a:r>
                <a:r>
                  <a:rPr lang="en-US" sz="4000" kern="0" dirty="0" smtClean="0">
                    <a:solidFill>
                      <a:srgbClr val="FF0000"/>
                    </a:solidFill>
                  </a:rPr>
                  <a:t>grow</a:t>
                </a:r>
                <a:r>
                  <a:rPr lang="en-US" sz="4000" kern="0" dirty="0" smtClean="0">
                    <a:solidFill>
                      <a:srgbClr val="0033CC"/>
                    </a:solidFill>
                  </a:rPr>
                  <a:t> events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b="0" i="0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4000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60828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 t="-27027" b="-46847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463" y="5577199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the global heap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key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" y="5577199"/>
                <a:ext cx="9144000" cy="461665"/>
              </a:xfrm>
              <a:prstGeom prst="rect">
                <a:avLst/>
              </a:prstGeom>
              <a:blipFill>
                <a:blip r:embed="rId3"/>
                <a:stretch>
                  <a:fillRect t="-11842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1818" y="3731861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b="0" dirty="0" smtClean="0"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smallest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which an edge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𝑒𝑑𝑔𝑒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to a vertex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an </a:t>
                </a:r>
                <a:r>
                  <a:rPr lang="en-US" sz="23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vertex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tight. 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8" y="3731861"/>
                <a:ext cx="9144000" cy="830997"/>
              </a:xfrm>
              <a:prstGeom prst="rect">
                <a:avLst/>
              </a:prstGeom>
              <a:blipFill>
                <a:blip r:embed="rId4"/>
                <a:stretch>
                  <a:fillRect t="-6569" b="-10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465" y="794186"/>
                <a:ext cx="9144000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tight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" y="794186"/>
                <a:ext cx="9144000" cy="509178"/>
              </a:xfrm>
              <a:prstGeom prst="rect">
                <a:avLst/>
              </a:prstGeom>
              <a:blipFill>
                <a:blip r:embed="rId5"/>
                <a:stretch>
                  <a:fillRect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40" y="1333701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do not want to reschedule an event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changes.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" y="1333701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t="-11842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417" y="5085197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</a:t>
                </a:r>
                <a:r>
                  <a:rPr lang="en-US" sz="23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we have an event.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" y="5085197"/>
                <a:ext cx="9144000" cy="461665"/>
              </a:xfrm>
              <a:prstGeom prst="rect">
                <a:avLst/>
              </a:prstGeom>
              <a:blipFill>
                <a:blip r:embed="rId7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58120" y="2317705"/>
                <a:ext cx="4574967" cy="85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𝑘𝑒𝑦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func>
                        <m:func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  <m: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, </m:t>
                                    </m:r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∉</m:t>
                                    </m:r>
                                    <m:sSub>
                                      <m:sSubPr>
                                        <m:ctrlP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3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3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3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3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en-US" sz="23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3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20" y="2317705"/>
                <a:ext cx="4574967" cy="8504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572000" y="2409436"/>
                <a:ext cx="4571987" cy="572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𝑒𝑦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3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lim>
                          </m:limLow>
                        </m:fName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𝑘𝑒𝑦</m:t>
                          </m:r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409436"/>
                <a:ext cx="4571987" cy="5729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940" y="6069200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do we maintain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" y="6069200"/>
                <a:ext cx="9144000" cy="461665"/>
              </a:xfrm>
              <a:prstGeom prst="rect">
                <a:avLst/>
              </a:prstGeom>
              <a:blipFill>
                <a:blip r:embed="rId10"/>
                <a:stretch>
                  <a:fillRect t="-12000" b="-2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417" y="4593195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maintain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both </a:t>
                </a:r>
                <a:r>
                  <a:rPr lang="en-US" sz="23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3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blossoms. (Why?)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" y="4593195"/>
                <a:ext cx="9144000" cy="461665"/>
              </a:xfrm>
              <a:prstGeom prst="rect">
                <a:avLst/>
              </a:prstGeom>
              <a:blipFill>
                <a:blip r:embed="rId11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415" y="3239859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𝑒𝑑𝑔𝑒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𝑒𝑑𝑔𝑒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edges which achieve the </a:t>
                </a:r>
                <a:r>
                  <a:rPr lang="en-US" sz="23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mins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" y="3239859"/>
                <a:ext cx="9144000" cy="461665"/>
              </a:xfrm>
              <a:prstGeom prst="rect">
                <a:avLst/>
              </a:prstGeom>
              <a:blipFill>
                <a:blip r:embed="rId12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-1420" y="182570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have an event for each </a:t>
            </a:r>
            <a:r>
              <a:rPr lang="en-US" sz="2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blossom, not for individual edges.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95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1" grpId="0"/>
      <p:bldP spid="16" grpId="0"/>
      <p:bldP spid="18" grpId="0"/>
      <p:bldP spid="23" grpId="0"/>
      <p:bldP spid="29" grpId="0"/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3"/>
              <p:cNvSpPr txBox="1">
                <a:spLocks noChangeArrowheads="1"/>
              </p:cNvSpPr>
              <p:nvPr/>
            </p:nvSpPr>
            <p:spPr bwMode="auto">
              <a:xfrm>
                <a:off x="-6696" y="95664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/>
                <a:r>
                  <a:rPr kumimoji="0" lang="he-IL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lang="en-US" sz="4000" kern="0" dirty="0" smtClean="0">
                    <a:solidFill>
                      <a:srgbClr val="0033CC"/>
                    </a:solidFill>
                  </a:rPr>
                  <a:t>Maintaining </a:t>
                </a:r>
                <a14:m>
                  <m:oMath xmlns:m="http://schemas.openxmlformats.org/officeDocument/2006/math">
                    <m:r>
                      <a:rPr lang="en-US" sz="4000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𝑘𝑒𝑦</m:t>
                    </m:r>
                    <m:r>
                      <a:rPr lang="en-US" sz="4000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4000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000" kern="0" dirty="0">
                    <a:solidFill>
                      <a:srgbClr val="0033CC"/>
                    </a:solidFill>
                  </a:rPr>
                  <a:t>and</a:t>
                </a:r>
                <a:r>
                  <a:rPr lang="en-US" sz="4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4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4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4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95664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 t="-27928" b="-46847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93251" y="977558"/>
                <a:ext cx="4574967" cy="917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𝑘𝑒𝑦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,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∉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51" y="977558"/>
                <a:ext cx="4574967" cy="9179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572000" y="1069289"/>
                <a:ext cx="4571987" cy="572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𝑒𝑦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𝑘𝑒𝑦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069289"/>
                <a:ext cx="4571987" cy="572977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-1491" y="2905006"/>
                <a:ext cx="9144000" cy="942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non-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use a </a:t>
                </a:r>
                <a:r>
                  <a:rPr lang="en-US" sz="2400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split-</a:t>
                </a:r>
                <a:r>
                  <a:rPr lang="en-US" sz="2400" dirty="0" err="1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findmin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structure to maintain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lim>
                        </m:limLow>
                      </m:fName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𝑘𝑒𝑦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1" y="2905006"/>
                <a:ext cx="9144000" cy="942309"/>
              </a:xfrm>
              <a:prstGeom prst="rect">
                <a:avLst/>
              </a:prstGeom>
              <a:blipFill>
                <a:blip r:embed="rId5"/>
                <a:stretch>
                  <a:fillRect t="-5195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-12" y="1984528"/>
                <a:ext cx="9144000" cy="84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a vertex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examine every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∉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4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necessary.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" y="1984528"/>
                <a:ext cx="9144000" cy="847220"/>
              </a:xfrm>
              <a:prstGeom prst="rect">
                <a:avLst/>
              </a:prstGeom>
              <a:blipFill>
                <a:blip r:embed="rId6"/>
                <a:stretch>
                  <a:fillRect t="-5755" b="-13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-13" y="4455496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an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enters the forest, </a:t>
                </a:r>
                <a:r>
                  <a:rPr lang="en-US" sz="24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delete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" y="4455496"/>
                <a:ext cx="9144000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0341" y="4990419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an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expanded, do </a:t>
                </a:r>
                <a:r>
                  <a:rPr lang="en-US" sz="2400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split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operations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𝑘𝑒𝑦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sub-blossoms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" y="4990419"/>
                <a:ext cx="9144000" cy="830997"/>
              </a:xfrm>
              <a:prstGeom prst="rect">
                <a:avLst/>
              </a:prstGeom>
              <a:blipFill>
                <a:blip r:embed="rId8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0341" y="3920573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 a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𝑑𝑒𝑐𝑟𝑒𝑎𝑠𝑒</m:t>
                    </m:r>
                  </m:oMath>
                </a14:m>
                <a:r>
                  <a:rPr lang="en-US" sz="2400" i="0" dirty="0" smtClean="0">
                    <a:solidFill>
                      <a:srgbClr val="FF0000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decrease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if necessary.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" y="3920573"/>
                <a:ext cx="9144000" cy="461665"/>
              </a:xfrm>
              <a:prstGeom prst="rect">
                <a:avLst/>
              </a:prstGeom>
              <a:blipFill>
                <a:blip r:embed="rId9"/>
                <a:stretch>
                  <a:fillRect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44" y="5894676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nsert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new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blossoms into the global heap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" y="5894676"/>
                <a:ext cx="9144000" cy="461665"/>
              </a:xfrm>
              <a:prstGeom prst="rect">
                <a:avLst/>
              </a:prstGeom>
              <a:blipFill>
                <a:blip r:embed="rId10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89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  <p:bldP spid="20" grpId="0"/>
      <p:bldP spid="2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1912" y="79263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Split-</a:t>
            </a:r>
            <a:r>
              <a:rPr kumimoji="0" lang="en-US" sz="4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Findmin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08" y="344424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𝐹𝑖𝑛𝑑𝑚𝑖𝑛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Return an item of minimum key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sequence currently containing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3444240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t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08" y="4255880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𝐷𝑒𝑐𝑟𝑒𝑎𝑠𝑒𝑘𝑒𝑦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Decrease the key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4255880"/>
                <a:ext cx="9144000" cy="461665"/>
              </a:xfrm>
              <a:prstGeom prst="rect">
                <a:avLst/>
              </a:prstGeom>
              <a:blipFill>
                <a:blip r:embed="rId3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08" y="803865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 sub-sequences of an initial sequence </a:t>
                </a:r>
                <a14:m>
                  <m:oMath xmlns:m="http://schemas.openxmlformats.org/officeDocument/2006/math">
                    <m: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803865"/>
                <a:ext cx="9144000" cy="461665"/>
              </a:xfrm>
              <a:prstGeom prst="rect">
                <a:avLst/>
              </a:prstGeom>
              <a:blipFill>
                <a:blip r:embed="rId4"/>
                <a:stretch>
                  <a:fillRect t="-11842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08" y="2130789"/>
                <a:ext cx="9144000" cy="890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𝑆𝑝𝑙𝑖𝑡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Split the current sequence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the two sequences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2130789"/>
                <a:ext cx="9144000" cy="890500"/>
              </a:xfrm>
              <a:prstGeom prst="rect">
                <a:avLst/>
              </a:prstGeom>
              <a:blipFill>
                <a:blip r:embed="rId5"/>
                <a:stretch>
                  <a:fillRect t="-6164"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08" y="3001932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𝐹𝑖𝑛𝑑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Return the current sequence containing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3001932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08" y="1246173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item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a field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𝑖𝑛𝑑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gives its position in the sequence.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1246173"/>
                <a:ext cx="9144000" cy="461665"/>
              </a:xfrm>
              <a:prstGeom prst="rect">
                <a:avLst/>
              </a:prstGeom>
              <a:blipFill>
                <a:blip r:embed="rId7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308" y="1688481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item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a </a:t>
                </a:r>
                <a:r>
                  <a:rPr lang="en-US" sz="2300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1688481"/>
                <a:ext cx="9144000" cy="461665"/>
              </a:xfrm>
              <a:prstGeom prst="rect">
                <a:avLst/>
              </a:prstGeom>
              <a:blipFill>
                <a:blip r:embed="rId8"/>
                <a:stretch>
                  <a:fillRect t="-11842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308" y="4811401"/>
                <a:ext cx="9144000" cy="878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sequence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operations on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items can still be processed,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a pointer machine,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 </a:t>
                </a:r>
                <a:r>
                  <a:rPr lang="en-US" sz="23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 </a:t>
                </a:r>
                <a:r>
                  <a:rPr lang="en-US" sz="2300" kern="0" dirty="0" err="1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Gabow</a:t>
                </a:r>
                <a:r>
                  <a:rPr lang="en-US" sz="23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(1985) </a:t>
                </a:r>
                <a:r>
                  <a:rPr lang="en-US" sz="2300" kern="0" dirty="0" smtClean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]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4811401"/>
                <a:ext cx="9144000" cy="878510"/>
              </a:xfrm>
              <a:prstGeom prst="rect">
                <a:avLst/>
              </a:prstGeom>
              <a:blipFill>
                <a:blip r:embed="rId9"/>
                <a:stretch>
                  <a:fillRect t="-5556" b="-7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308" y="5670554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improved 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  <m:d>
                              <m:dPr>
                                <m:ctrlP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a RAM </a:t>
                </a:r>
                <a:r>
                  <a:rPr lang="en-US" sz="23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 Pettie (2005,2015) </a:t>
                </a:r>
                <a:r>
                  <a:rPr lang="en-US" sz="2300" kern="0" dirty="0" smtClean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]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5670554"/>
                <a:ext cx="9144000" cy="461665"/>
              </a:xfrm>
              <a:prstGeom prst="rect">
                <a:avLst/>
              </a:prstGeom>
              <a:blipFill>
                <a:blip r:embed="rId10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308" y="6112862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be improved 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a word-RAM </a:t>
                </a:r>
                <a:r>
                  <a:rPr lang="en-US" sz="23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 </a:t>
                </a:r>
                <a:r>
                  <a:rPr lang="en-US" sz="2300" kern="0" dirty="0" err="1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Thorup</a:t>
                </a:r>
                <a:r>
                  <a:rPr lang="en-US" sz="23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(1999) </a:t>
                </a:r>
                <a:r>
                  <a:rPr lang="en-US" sz="2300" kern="0" dirty="0" smtClean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]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6112862"/>
                <a:ext cx="9144000" cy="461665"/>
              </a:xfrm>
              <a:prstGeom prst="rect">
                <a:avLst/>
              </a:prstGeom>
              <a:blipFill>
                <a:blip r:embed="rId11"/>
                <a:stretch>
                  <a:fillRect t="-12000" b="-2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69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3230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Split-</a:t>
            </a:r>
            <a:r>
              <a:rPr kumimoji="0" lang="en-US" sz="4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Findmin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 –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simple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solution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925788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Simple solution with total time </a:t>
                </a:r>
                <a14:m>
                  <m:oMath xmlns:m="http://schemas.openxmlformats.org/officeDocument/2006/math">
                    <m:r>
                      <a:rPr lang="en-US" sz="2400" i="1" ker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400" i="1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i="1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GB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(Enough for us.)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25788"/>
                <a:ext cx="9144000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476" y="1476582"/>
                <a:ext cx="9144000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sequence is broken into blocks of length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" y="1476582"/>
                <a:ext cx="9144000" cy="473591"/>
              </a:xfrm>
              <a:prstGeom prst="rect">
                <a:avLst/>
              </a:prstGeom>
              <a:blipFill>
                <a:blip r:embed="rId3"/>
                <a:stretch>
                  <a:fillRect t="-7692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2953" y="2039301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sizes of the blocks are </a:t>
            </a:r>
            <a:r>
              <a:rPr lang="en-US" sz="2400" i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bitonic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strictly increasing then strictly decreasing.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(The two blocks in the “middle” can have equal size.)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84964" y="3590152"/>
            <a:ext cx="7434930" cy="790113"/>
            <a:chOff x="781232" y="3590152"/>
            <a:chExt cx="7434930" cy="790113"/>
          </a:xfrm>
        </p:grpSpPr>
        <p:sp>
          <p:nvSpPr>
            <p:cNvPr id="2" name="Rectangle 1"/>
            <p:cNvSpPr>
              <a:spLocks noChangeAspect="1"/>
            </p:cNvSpPr>
            <p:nvPr/>
          </p:nvSpPr>
          <p:spPr>
            <a:xfrm>
              <a:off x="825622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1261571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1697520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>
              <a:spLocks noChangeAspect="1"/>
            </p:cNvSpPr>
            <p:nvPr/>
          </p:nvSpPr>
          <p:spPr>
            <a:xfrm>
              <a:off x="2133469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2569418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>
              <a:spLocks noChangeAspect="1"/>
            </p:cNvSpPr>
            <p:nvPr/>
          </p:nvSpPr>
          <p:spPr>
            <a:xfrm>
              <a:off x="3005367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>
              <a:spLocks noChangeAspect="1"/>
            </p:cNvSpPr>
            <p:nvPr/>
          </p:nvSpPr>
          <p:spPr>
            <a:xfrm>
              <a:off x="3441316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>
              <a:spLocks noChangeAspect="1"/>
            </p:cNvSpPr>
            <p:nvPr/>
          </p:nvSpPr>
          <p:spPr>
            <a:xfrm>
              <a:off x="3877265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>
              <a:spLocks noChangeAspect="1"/>
            </p:cNvSpPr>
            <p:nvPr/>
          </p:nvSpPr>
          <p:spPr>
            <a:xfrm>
              <a:off x="4313214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>
              <a:spLocks noChangeAspect="1"/>
            </p:cNvSpPr>
            <p:nvPr/>
          </p:nvSpPr>
          <p:spPr>
            <a:xfrm>
              <a:off x="4749163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5185112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 noChangeAspect="1"/>
            </p:cNvSpPr>
            <p:nvPr/>
          </p:nvSpPr>
          <p:spPr>
            <a:xfrm>
              <a:off x="5621061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6057010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6492959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>
              <a:spLocks noChangeAspect="1"/>
            </p:cNvSpPr>
            <p:nvPr/>
          </p:nvSpPr>
          <p:spPr>
            <a:xfrm>
              <a:off x="6928908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>
              <a:spLocks noChangeAspect="1"/>
            </p:cNvSpPr>
            <p:nvPr/>
          </p:nvSpPr>
          <p:spPr>
            <a:xfrm>
              <a:off x="7364857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>
              <a:spLocks noChangeAspect="1"/>
            </p:cNvSpPr>
            <p:nvPr/>
          </p:nvSpPr>
          <p:spPr>
            <a:xfrm>
              <a:off x="7800812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1226476" y="3590152"/>
              <a:ext cx="0" cy="79011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2097969" y="3590152"/>
              <a:ext cx="0" cy="79011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845580" y="3590152"/>
              <a:ext cx="0" cy="79011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7329882" y="3590152"/>
              <a:ext cx="0" cy="79011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81232" y="3590152"/>
              <a:ext cx="0" cy="790113"/>
            </a:xfrm>
            <a:prstGeom prst="line">
              <a:avLst/>
            </a:prstGeom>
            <a:ln w="444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216162" y="3590152"/>
              <a:ext cx="0" cy="790113"/>
            </a:xfrm>
            <a:prstGeom prst="line">
              <a:avLst/>
            </a:prstGeom>
            <a:ln w="444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4432" y="456700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a sequence is split in the middle of a block,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 the block into decreasing and then increasing blocks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5151610" y="3590152"/>
            <a:ext cx="0" cy="790113"/>
          </a:xfrm>
          <a:prstGeom prst="line">
            <a:avLst/>
          </a:prstGeom>
          <a:ln w="444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712876" y="3590152"/>
            <a:ext cx="0" cy="790113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585604" y="3590152"/>
            <a:ext cx="0" cy="790113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-1111" y="54610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(The binary representation gives a unique way of doing it.)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973" y="5985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blocks in the two subsequences are again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bitonic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39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40" grpId="0"/>
      <p:bldP spid="44" grpId="0"/>
      <p:bldP spid="4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97472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Split-</a:t>
            </a:r>
            <a:r>
              <a:rPr kumimoji="0" lang="en-US" sz="4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Findmin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 –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simple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solution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32" y="1252142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the position of the min in each sequence and each block.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973" y="2841546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Split: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Find the min in each new block and in the two new sequences.</a:t>
            </a:r>
            <a:b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(In one of them, we already know the min.)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2" y="2086042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Decrease-key:</a:t>
            </a:r>
            <a:r>
              <a:rPr lang="en-US" sz="2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Change the min of the block containing the item, </a:t>
            </a:r>
            <a:b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if necessary, the min of the sequence containing the item.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5" y="835192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item knows the block it belongs to.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-3094" y="4014000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blocks containing a given item decrease in size.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255" y="4430950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each item is contained in at most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different blocks.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" y="4430950"/>
                <a:ext cx="9144000" cy="430887"/>
              </a:xfrm>
              <a:prstGeom prst="rect">
                <a:avLst/>
              </a:prstGeom>
              <a:blipFill>
                <a:blip r:embed="rId2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603" y="4847900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time spend on finding the min of new blocks is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" y="4847900"/>
                <a:ext cx="9144000" cy="430887"/>
              </a:xfrm>
              <a:prstGeom prst="rect">
                <a:avLst/>
              </a:prstGeom>
              <a:blipFill>
                <a:blip r:embed="rId3"/>
                <a:stretch>
                  <a:fillRect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-3094" y="1669092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Find-min: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Return the min.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255" y="3597050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Find-min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200" dirty="0" smtClean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Decrease-key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take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time.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" y="3597050"/>
                <a:ext cx="9144000" cy="430887"/>
              </a:xfrm>
              <a:prstGeom prst="rect">
                <a:avLst/>
              </a:prstGeom>
              <a:blipFill>
                <a:blip r:embed="rId4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9955" y="5264850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sequence is composed of at most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func>
                      <m:func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blocks.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" y="5264850"/>
                <a:ext cx="9144000" cy="430887"/>
              </a:xfrm>
              <a:prstGeom prst="rect">
                <a:avLst/>
              </a:prstGeom>
              <a:blipFill>
                <a:blip r:embed="rId5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-3113" y="5681800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Computing the min of a new sequence takes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time.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13" y="5681800"/>
                <a:ext cx="9144000" cy="430887"/>
              </a:xfrm>
              <a:prstGeom prst="rect">
                <a:avLst/>
              </a:prstGeom>
              <a:blipFill>
                <a:blip r:embed="rId6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245" y="6098751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time spend on finding the min of new sequences is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" y="6098751"/>
                <a:ext cx="9144000" cy="430887"/>
              </a:xfrm>
              <a:prstGeom prst="rect">
                <a:avLst/>
              </a:prstGeom>
              <a:blipFill>
                <a:blip r:embed="rId7"/>
                <a:stretch>
                  <a:fillRect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19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3"/>
              <p:cNvSpPr txBox="1">
                <a:spLocks noChangeArrowheads="1"/>
              </p:cNvSpPr>
              <p:nvPr/>
            </p:nvSpPr>
            <p:spPr bwMode="auto">
              <a:xfrm>
                <a:off x="-6696" y="121282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/>
                <a:r>
                  <a:rPr kumimoji="0" lang="he-IL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lang="en-US" sz="4000" kern="0" dirty="0" smtClean="0">
                    <a:solidFill>
                      <a:srgbClr val="0033CC"/>
                    </a:solidFill>
                  </a:rPr>
                  <a:t>Tracking </a:t>
                </a:r>
                <a:r>
                  <a:rPr lang="en-US" sz="4000" kern="0" dirty="0" smtClean="0">
                    <a:solidFill>
                      <a:srgbClr val="FF0000"/>
                    </a:solidFill>
                  </a:rPr>
                  <a:t>blossom/augment</a:t>
                </a:r>
                <a:r>
                  <a:rPr lang="en-US" sz="4000" kern="0" dirty="0" smtClean="0">
                    <a:solidFill>
                      <a:srgbClr val="0033CC"/>
                    </a:solidFill>
                  </a:rPr>
                  <a:t> events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b="0" i="0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4000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121282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 t="-27928" b="-46847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465" y="878560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then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" y="878560"/>
                <a:ext cx="9144000" cy="446276"/>
              </a:xfrm>
              <a:prstGeom prst="rect">
                <a:avLst/>
              </a:prstGeom>
              <a:blipFill>
                <a:blip r:embed="rId3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40" y="1332298"/>
                <a:ext cx="9144000" cy="461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b="0" dirty="0" smtClean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" y="1332298"/>
                <a:ext cx="9144000" cy="461858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/>
          <p:cNvSpPr/>
          <p:nvPr/>
        </p:nvSpPr>
        <p:spPr>
          <a:xfrm rot="5400000">
            <a:off x="6000514" y="528380"/>
            <a:ext cx="235133" cy="2526962"/>
          </a:xfrm>
          <a:prstGeom prst="rightBrace">
            <a:avLst/>
          </a:prstGeom>
          <a:ln w="19050">
            <a:solidFill>
              <a:srgbClr val="99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647138" y="1833713"/>
                <a:ext cx="1142242" cy="461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138" y="1833713"/>
                <a:ext cx="1142242" cy="4618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-2892" y="1801618"/>
                <a:ext cx="5365953" cy="606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tight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  <m:sub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92" y="1801618"/>
                <a:ext cx="5365953" cy="606513"/>
              </a:xfrm>
              <a:prstGeom prst="rect">
                <a:avLst/>
              </a:prstGeom>
              <a:blipFill>
                <a:blip r:embed="rId6"/>
                <a:stretch>
                  <a:fillRect b="-8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457" y="3178318"/>
                <a:ext cx="9144000" cy="606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  <m:sub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may already be in the same blossom. 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" y="3178318"/>
                <a:ext cx="9144000" cy="606513"/>
              </a:xfrm>
              <a:prstGeom prst="rect">
                <a:avLst/>
              </a:prstGeom>
              <a:blipFill>
                <a:blip r:embed="rId7"/>
                <a:stretch>
                  <a:fillRect b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-2902" y="3711958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Simple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solution: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02" y="3711958"/>
                <a:ext cx="9144000" cy="446276"/>
              </a:xfrm>
              <a:prstGeom prst="rect">
                <a:avLst/>
              </a:prstGeom>
              <a:blipFill>
                <a:blip r:embed="rId8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-2903" y="416569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 a heap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all the </a:t>
                </a:r>
                <a:r>
                  <a:rPr lang="en-US" sz="23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sz="23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edges.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03" y="4165696"/>
                <a:ext cx="9144000" cy="446276"/>
              </a:xfrm>
              <a:prstGeom prst="rect">
                <a:avLst/>
              </a:prstGeom>
              <a:blipFill>
                <a:blip r:embed="rId9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446" y="4619434"/>
                <a:ext cx="9144000" cy="606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key of an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  <m:sub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" y="4619434"/>
                <a:ext cx="9144000" cy="606513"/>
              </a:xfrm>
              <a:prstGeom prst="rect">
                <a:avLst/>
              </a:prstGeom>
              <a:blipFill>
                <a:blip r:embed="rId10"/>
                <a:stretch>
                  <a:fillRect b="-8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446" y="5233409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repeatedly do </a:t>
                </a:r>
                <a:r>
                  <a:rPr lang="en-US" sz="2300" dirty="0" smtClean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delete-min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until the returned edge connects vertices in different blossoms.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" y="5233409"/>
                <a:ext cx="9144000" cy="800219"/>
              </a:xfrm>
              <a:prstGeom prst="rect">
                <a:avLst/>
              </a:prstGeom>
              <a:blipFill>
                <a:blip r:embed="rId11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-2914" y="6041091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reduce the time 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func>
                      <m:func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we need to work harder. 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14" y="6041091"/>
                <a:ext cx="9144000" cy="446276"/>
              </a:xfrm>
              <a:prstGeom prst="rect">
                <a:avLst/>
              </a:prstGeom>
              <a:blipFill>
                <a:blip r:embed="rId12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3"/>
              <p:cNvSpPr txBox="1">
                <a:spLocks noChangeArrowheads="1"/>
              </p:cNvSpPr>
              <p:nvPr/>
            </p:nvSpPr>
            <p:spPr bwMode="auto">
              <a:xfrm>
                <a:off x="1446" y="2415593"/>
                <a:ext cx="9139639" cy="83516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:r>
                  <a:rPr lang="en-US" sz="2300" kern="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We want to maintain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b="0" i="0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Δ</m:t>
                        </m:r>
                      </m:e>
                      <m:sub>
                        <m:r>
                          <a:rPr lang="en-US" sz="23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3</m:t>
                        </m:r>
                      </m:sub>
                    </m:sSub>
                    <m:r>
                      <a:rPr lang="en-US" sz="2300" b="0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func>
                      <m:funcPr>
                        <m:ctrlPr>
                          <a:rPr lang="en-US" sz="23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300" b="0" i="1" kern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300" b="0" i="0" kern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min</m:t>
                            </m:r>
                          </m:e>
                          <m:lim>
                            <m:eqArr>
                              <m:eqArrPr>
                                <m:ctrlP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</m:ctrlPr>
                              </m:eqArrPr>
                              <m:e>
                                <m: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𝑢</m:t>
                                </m:r>
                                <m: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,</m:t>
                                </m:r>
                                <m: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𝑣</m:t>
                                </m:r>
                                <m: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2300" b="0" i="1" kern="0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300" b="0" i="1" kern="0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300" b="0" i="1" kern="0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sz="2300" b="0" i="1" kern="0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300" b="0" i="1" kern="0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≠</m:t>
                                </m:r>
                                <m: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sz="2300" b="0" i="1" kern="0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300" b="0" i="1" kern="0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</m:eqAr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300" b="0" i="1" kern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300" b="0" i="1" kern="0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300" b="0" i="1" kern="0" dirty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𝑢</m:t>
                                </m:r>
                                <m: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,</m:t>
                                </m:r>
                                <m:r>
                                  <a:rPr lang="en-US" sz="2300" b="0" i="1" kern="0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𝑣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300" b="0" i="1" kern="0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endParaRPr kumimoji="0" lang="en-GB" sz="2300" b="0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6" y="2415593"/>
                <a:ext cx="9139639" cy="835165"/>
              </a:xfrm>
              <a:prstGeom prst="rect">
                <a:avLst/>
              </a:prstGeom>
              <a:blipFill>
                <a:blip r:embed="rId13"/>
                <a:stretch>
                  <a:fillRect t="-1460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57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" grpId="0" animBg="1"/>
      <p:bldP spid="15" grpId="0"/>
      <p:bldP spid="19" grpId="0"/>
      <p:bldP spid="20" grpId="0"/>
      <p:bldP spid="30" grpId="0"/>
      <p:bldP spid="31" grpId="0"/>
      <p:bldP spid="32" grpId="0"/>
      <p:bldP spid="33" grpId="0"/>
      <p:bldP spid="34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10440" y="22513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Maximum weight augmenting paths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4"/>
              <p:cNvSpPr txBox="1">
                <a:spLocks noChangeArrowheads="1"/>
              </p:cNvSpPr>
              <p:nvPr/>
            </p:nvSpPr>
            <p:spPr bwMode="auto">
              <a:xfrm>
                <a:off x="-10440" y="1124966"/>
                <a:ext cx="9144000" cy="1569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b="1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Theorem: </a:t>
                </a:r>
                <a:r>
                  <a:rPr lang="en-US" sz="2400" kern="0" dirty="0" smtClean="0">
                    <a:solidFill>
                      <a:srgbClr val="66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/>
                </a:r>
                <a:br>
                  <a:rPr lang="en-US" sz="2400" kern="0" dirty="0" smtClean="0">
                    <a:solidFill>
                      <a:srgbClr val="66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be a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maximum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weight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matching of size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, 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be an </a:t>
                </a:r>
                <a14:m>
                  <m:oMath xmlns:m="http://schemas.openxmlformats.org/officeDocument/2006/math"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-augmenting path of </a:t>
                </a:r>
                <a:r>
                  <a:rPr lang="en-US" sz="2400" i="1" kern="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maximum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 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Then, </a:t>
                </a:r>
                <a14:m>
                  <m:oMath xmlns:m="http://schemas.openxmlformats.org/officeDocument/2006/math"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⊕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is a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maximum weight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matching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of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size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|+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  <a:endParaRPr lang="en-US" sz="2400" kern="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4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0440" y="1124966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t="-2724" b="-856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"/>
              <p:cNvSpPr txBox="1">
                <a:spLocks noChangeArrowheads="1"/>
              </p:cNvSpPr>
              <p:nvPr/>
            </p:nvSpPr>
            <p:spPr bwMode="auto">
              <a:xfrm>
                <a:off x="0" y="3264716"/>
                <a:ext cx="91440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𝑀</m:t>
                    </m:r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′</m:t>
                    </m:r>
                  </m:oMath>
                </a14:m>
                <a:r>
                  <a:rPr lang="en-US" sz="2400" i="1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be</a:t>
                </a:r>
                <a:r>
                  <a:rPr lang="en-US" sz="24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a maximum weight matching of size</a:t>
                </a:r>
                <a:r>
                  <a:rPr lang="en-US" sz="24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|+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  <a:r>
                  <a:rPr lang="en-US" sz="24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:endParaRPr lang="en-US" sz="2400" kern="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264716"/>
                <a:ext cx="9144000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4"/>
              <p:cNvSpPr txBox="1">
                <a:spLocks noChangeArrowheads="1"/>
              </p:cNvSpPr>
              <p:nvPr/>
            </p:nvSpPr>
            <p:spPr bwMode="auto">
              <a:xfrm>
                <a:off x="0" y="4144596"/>
                <a:ext cx="9144000" cy="12003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is an 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-augmenting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path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⊕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𝑀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’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, then 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.</a:t>
                </a:r>
                <a:r>
                  <a:rPr lang="en-US" sz="24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Otherwise 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′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⊕</m:t>
                    </m:r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𝑃</m:t>
                    </m:r>
                  </m:oMath>
                </a14:m>
                <a:r>
                  <a:rPr lang="en-US" sz="2400" i="1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contradicts the choice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</a:b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𝑀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,</a:t>
                </a:r>
                <a:r>
                  <a:rPr lang="en-US" sz="2400" i="1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d>
                      <m:d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sSupPr>
                          <m:e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⊕</m:t>
                        </m:r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𝑃</m:t>
                        </m:r>
                      </m:e>
                    </m:d>
                    <m:r>
                      <a:rPr 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=</m:t>
                    </m:r>
                    <m:r>
                      <a:rPr 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d>
                      <m:d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sSupPr>
                          <m:e>
                            <m: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+</m:t>
                    </m:r>
                    <m:sSub>
                      <m:sSub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sSupPr>
                          <m:e>
                            <m: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=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d>
                      <m:d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sSupPr>
                          <m:e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−</m:t>
                    </m:r>
                    <m:sSub>
                      <m:sSub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. </a:t>
                </a:r>
                <a:endParaRPr lang="en-US" sz="2400" i="1" kern="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144596"/>
                <a:ext cx="9144000" cy="1200329"/>
              </a:xfrm>
              <a:prstGeom prst="rect">
                <a:avLst/>
              </a:prstGeom>
              <a:blipFill>
                <a:blip r:embed="rId5"/>
                <a:stretch>
                  <a:fillRect l="-400" t="-3553" r="-1267" b="-1116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4"/>
              <p:cNvSpPr txBox="1">
                <a:spLocks noChangeArrowheads="1"/>
              </p:cNvSpPr>
              <p:nvPr/>
            </p:nvSpPr>
            <p:spPr bwMode="auto">
              <a:xfrm>
                <a:off x="0" y="3704656"/>
                <a:ext cx="91440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𝑃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is an 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-augmenting path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i="1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.</a:t>
                </a:r>
                <a:endParaRPr lang="en-US" sz="2400" kern="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704656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t="-10667" b="-30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17490" y="2802019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Proof: </a:t>
            </a:r>
            <a:endParaRPr lang="en-US" sz="2400" kern="0" dirty="0" smtClean="0">
              <a:solidFill>
                <a:schemeClr val="tx1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4"/>
              <p:cNvSpPr txBox="1">
                <a:spLocks noChangeArrowheads="1"/>
              </p:cNvSpPr>
              <p:nvPr/>
            </p:nvSpPr>
            <p:spPr bwMode="auto">
              <a:xfrm>
                <a:off x="10354" y="5323199"/>
                <a:ext cx="9144000" cy="12003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Thus, if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is a maximum weight 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-augmenting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path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then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/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and thus </a:t>
                </a:r>
                <a14:m>
                  <m:oMath xmlns:m="http://schemas.openxmlformats.org/officeDocument/2006/math">
                    <m:r>
                      <a:rPr 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d>
                      <m:d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𝑀</m:t>
                        </m:r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⊕</m:t>
                        </m:r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𝑃</m:t>
                        </m:r>
                      </m:e>
                    </m:d>
                    <m:r>
                      <a:rPr 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=</m:t>
                    </m:r>
                    <m:r>
                      <a:rPr 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d>
                      <m:d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𝑀</m:t>
                        </m:r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i="1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,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so 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𝑀</m:t>
                    </m:r>
                    <m:r>
                      <a:rPr 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⊕</m:t>
                    </m:r>
                    <m:r>
                      <a:rPr 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𝑃</m:t>
                    </m:r>
                  </m:oMath>
                </a14:m>
                <a:r>
                  <a:rPr lang="en-US" sz="2400" i="1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is indeed a maximum weight matching of size 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|+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  <a:r>
                  <a:rPr lang="en-US" sz="24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:endParaRPr lang="en-US" sz="2400" kern="0" dirty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354" y="5323199"/>
                <a:ext cx="9144000" cy="1200329"/>
              </a:xfrm>
              <a:prstGeom prst="rect">
                <a:avLst/>
              </a:prstGeom>
              <a:blipFill>
                <a:blip r:embed="rId7"/>
                <a:stretch>
                  <a:fillRect t="-3553" b="-1116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8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3"/>
              <p:cNvSpPr txBox="1">
                <a:spLocks noChangeArrowheads="1"/>
              </p:cNvSpPr>
              <p:nvPr/>
            </p:nvSpPr>
            <p:spPr bwMode="auto">
              <a:xfrm>
                <a:off x="-6696" y="261132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/>
                <a:r>
                  <a:rPr kumimoji="0" lang="he-IL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lang="en-US" sz="4000" kern="0" dirty="0" smtClean="0">
                    <a:solidFill>
                      <a:srgbClr val="0033CC"/>
                    </a:solidFill>
                  </a:rPr>
                  <a:t>Tracking </a:t>
                </a:r>
                <a:r>
                  <a:rPr lang="en-US" sz="4000" kern="0" dirty="0" smtClean="0">
                    <a:solidFill>
                      <a:srgbClr val="FF0000"/>
                    </a:solidFill>
                  </a:rPr>
                  <a:t>expand</a:t>
                </a:r>
                <a:r>
                  <a:rPr lang="en-US" sz="4000" kern="0" dirty="0" smtClean="0">
                    <a:solidFill>
                      <a:srgbClr val="0033CC"/>
                    </a:solidFill>
                  </a:rPr>
                  <a:t> events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b="0" i="0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4000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261132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 t="-27928" b="-46847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465" y="1281874"/>
                <a:ext cx="9144000" cy="946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a blossom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</a:t>
                </a:r>
                <a:r>
                  <a:rPr lang="en-US" sz="23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insert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" y="1281874"/>
                <a:ext cx="9144000" cy="946028"/>
              </a:xfrm>
              <a:prstGeom prst="rect">
                <a:avLst/>
              </a:prstGeom>
              <a:blipFill>
                <a:blip r:embed="rId3"/>
                <a:stretch>
                  <a:fillRect t="-5161" b="-5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-2914" y="3666792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blossom is inserted at most once and deleted at most once.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814" y="3043805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a blossom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stops being </a:t>
                </a:r>
                <a:r>
                  <a:rPr lang="en-US" sz="23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300" dirty="0" smtClean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delete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" y="3043805"/>
                <a:ext cx="9144000" cy="446276"/>
              </a:xfrm>
              <a:prstGeom prst="rect">
                <a:avLst/>
              </a:prstGeom>
              <a:blipFill>
                <a:blip r:embed="rId4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437" y="4289780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running time is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" y="4289780"/>
                <a:ext cx="9144000" cy="446276"/>
              </a:xfrm>
              <a:prstGeom prst="rect">
                <a:avLst/>
              </a:prstGeom>
              <a:blipFill>
                <a:blip r:embed="rId5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-1586" y="2335071"/>
                <a:ext cx="9144000" cy="491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.)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86" y="2335071"/>
                <a:ext cx="9144000" cy="491866"/>
              </a:xfrm>
              <a:prstGeom prst="rect">
                <a:avLst/>
              </a:prstGeom>
              <a:blipFill>
                <a:blip r:embed="rId6"/>
                <a:stretch>
                  <a:fillRect t="-4938" b="-20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881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4" grpId="0"/>
      <p:bldP spid="14" grpId="0"/>
      <p:bldP spid="16" grpId="0"/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36733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Subtree-Merge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-</a:t>
            </a:r>
            <a:r>
              <a:rPr kumimoji="0" lang="en-US" sz="4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Findmin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780946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 a partition of a rooted 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grows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adding leaves, into a collection of disjoint subtrees.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80946"/>
                <a:ext cx="9144000" cy="800219"/>
              </a:xfrm>
              <a:prstGeom prst="rect">
                <a:avLst/>
              </a:prstGeom>
              <a:blipFill>
                <a:blip r:embed="rId2"/>
                <a:stretch>
                  <a:fillRect t="-6107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57" y="3686901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𝐴𝑑𝑑</m:t>
                    </m:r>
                  </m:oMath>
                </a14:m>
                <a:r>
                  <a:rPr lang="en-US" sz="2300" b="0" i="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𝑇𝑟𝑒𝑒</m:t>
                    </m:r>
                  </m:oMath>
                </a14:m>
                <a:r>
                  <a:rPr lang="en-US" sz="2300" b="0" i="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𝐸𝑑𝑔𝑒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Add a tree edge from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 new leaf, 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currently in the tree.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forms its own subtree.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" y="3686901"/>
                <a:ext cx="9144000" cy="830997"/>
              </a:xfrm>
              <a:prstGeom prst="rect">
                <a:avLst/>
              </a:prstGeom>
              <a:blipFill>
                <a:blip r:embed="rId3"/>
                <a:stretch>
                  <a:fillRect t="-735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-2966" y="5298637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𝑀𝑒𝑟𝑔𝑒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Merge the subtrees of two adjacent vertices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66" y="5298637"/>
                <a:ext cx="9144000" cy="461665"/>
              </a:xfrm>
              <a:prstGeom prst="rect">
                <a:avLst/>
              </a:prstGeom>
              <a:blipFill>
                <a:blip r:embed="rId4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35" y="4508158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𝐴𝑑𝑑</m:t>
                    </m:r>
                  </m:oMath>
                </a14:m>
                <a:r>
                  <a:rPr lang="en-US" sz="2300" b="0" i="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𝑁𝑜𝑛</m:t>
                    </m:r>
                  </m:oMath>
                </a14:m>
                <a:r>
                  <a:rPr lang="en-US" sz="2300" b="0" i="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𝑇𝑟𝑒𝑒</m:t>
                    </m:r>
                  </m:oMath>
                </a14:m>
                <a:r>
                  <a:rPr lang="en-US" sz="2300" b="0" i="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𝐸𝑑𝑔𝑒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 an non-tree edge of cost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" y="4508158"/>
                <a:ext cx="9144000" cy="800219"/>
              </a:xfrm>
              <a:prstGeom prst="rect">
                <a:avLst/>
              </a:prstGeom>
              <a:blipFill>
                <a:blip r:embed="rId5"/>
                <a:stretch>
                  <a:fillRect t="-7634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-1490" y="575056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𝐹𝑖𝑛𝑑𝑚𝑖𝑛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an edge of minimum cost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connecting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</a:t>
                </a:r>
                <a:r>
                  <a:rPr lang="en-US" sz="23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different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subtrees.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0" y="5750560"/>
                <a:ext cx="9144000" cy="830997"/>
              </a:xfrm>
              <a:prstGeom prst="rect">
                <a:avLst/>
              </a:prstGeom>
              <a:blipFill>
                <a:blip r:embed="rId6"/>
                <a:stretch>
                  <a:fillRect t="-5839" b="-10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0094" y="157142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adjacent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subtrees can be 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merged into one subtree.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975" y="2023350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aintain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growing collection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non-tree edges, 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an associated 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cost.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75" y="2813829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edge of minimum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</a:t>
            </a:r>
            <a:r>
              <a:rPr lang="en-US" sz="23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subtrees.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-1402" y="3250365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𝑅𝑜𝑜𝑡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Make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root of a tree.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forms its own subtree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2" y="3250365"/>
                <a:ext cx="9144000" cy="446276"/>
              </a:xfrm>
              <a:prstGeom prst="rect">
                <a:avLst/>
              </a:prstGeom>
              <a:blipFill>
                <a:blip r:embed="rId7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11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7" grpId="0"/>
      <p:bldP spid="11" grpId="0"/>
      <p:bldP spid="12" grpId="0"/>
      <p:bldP spid="8" grpId="0"/>
      <p:bldP spid="13" grpId="0"/>
      <p:bldP spid="14" grpId="0"/>
      <p:bldP spid="1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>
            <a:stCxn id="37" idx="12"/>
            <a:endCxn id="35" idx="39"/>
          </p:cNvCxnSpPr>
          <p:nvPr/>
        </p:nvCxnSpPr>
        <p:spPr>
          <a:xfrm flipV="1">
            <a:off x="3806221" y="1408465"/>
            <a:ext cx="569865" cy="72219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32-Point Star 2"/>
          <p:cNvSpPr>
            <a:spLocks noChangeAspect="1"/>
          </p:cNvSpPr>
          <p:nvPr/>
        </p:nvSpPr>
        <p:spPr bwMode="auto">
          <a:xfrm flipH="1">
            <a:off x="4350141" y="1221654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32-Point Star 2"/>
          <p:cNvSpPr>
            <a:spLocks noChangeAspect="1"/>
          </p:cNvSpPr>
          <p:nvPr/>
        </p:nvSpPr>
        <p:spPr bwMode="auto">
          <a:xfrm flipH="1">
            <a:off x="3648181" y="2121956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32-Point Star 2"/>
          <p:cNvSpPr>
            <a:spLocks noChangeAspect="1"/>
          </p:cNvSpPr>
          <p:nvPr/>
        </p:nvSpPr>
        <p:spPr bwMode="auto">
          <a:xfrm flipH="1">
            <a:off x="5052102" y="2121956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32-Point Star 2"/>
          <p:cNvSpPr>
            <a:spLocks noChangeAspect="1"/>
          </p:cNvSpPr>
          <p:nvPr/>
        </p:nvSpPr>
        <p:spPr bwMode="auto">
          <a:xfrm flipH="1">
            <a:off x="2949030" y="3022258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32-Point Star 2"/>
          <p:cNvSpPr>
            <a:spLocks noChangeAspect="1"/>
          </p:cNvSpPr>
          <p:nvPr/>
        </p:nvSpPr>
        <p:spPr bwMode="auto">
          <a:xfrm flipH="1">
            <a:off x="3901023" y="3022258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32-Point Star 2"/>
          <p:cNvSpPr>
            <a:spLocks noChangeAspect="1"/>
          </p:cNvSpPr>
          <p:nvPr/>
        </p:nvSpPr>
        <p:spPr bwMode="auto">
          <a:xfrm flipH="1">
            <a:off x="5132670" y="3022258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32-Point Star 2"/>
          <p:cNvSpPr>
            <a:spLocks noChangeAspect="1"/>
          </p:cNvSpPr>
          <p:nvPr/>
        </p:nvSpPr>
        <p:spPr bwMode="auto">
          <a:xfrm flipH="1">
            <a:off x="4575529" y="3022258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32-Point Star 2"/>
          <p:cNvSpPr>
            <a:spLocks noChangeAspect="1"/>
          </p:cNvSpPr>
          <p:nvPr/>
        </p:nvSpPr>
        <p:spPr bwMode="auto">
          <a:xfrm flipH="1">
            <a:off x="5803959" y="3022258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32-Point Star 2"/>
          <p:cNvSpPr>
            <a:spLocks noChangeAspect="1"/>
          </p:cNvSpPr>
          <p:nvPr/>
        </p:nvSpPr>
        <p:spPr bwMode="auto">
          <a:xfrm flipH="1">
            <a:off x="2174990" y="3922560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32-Point Star 2"/>
          <p:cNvSpPr>
            <a:spLocks noChangeAspect="1"/>
          </p:cNvSpPr>
          <p:nvPr/>
        </p:nvSpPr>
        <p:spPr bwMode="auto">
          <a:xfrm flipH="1">
            <a:off x="3283669" y="3922560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32-Point Star 2"/>
          <p:cNvSpPr>
            <a:spLocks noChangeAspect="1"/>
          </p:cNvSpPr>
          <p:nvPr/>
        </p:nvSpPr>
        <p:spPr bwMode="auto">
          <a:xfrm flipH="1">
            <a:off x="4032641" y="3922560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32-Point Star 2"/>
          <p:cNvSpPr>
            <a:spLocks noChangeAspect="1"/>
          </p:cNvSpPr>
          <p:nvPr/>
        </p:nvSpPr>
        <p:spPr bwMode="auto">
          <a:xfrm flipH="1">
            <a:off x="4729986" y="3922560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32-Point Star 2"/>
          <p:cNvSpPr>
            <a:spLocks noChangeAspect="1"/>
          </p:cNvSpPr>
          <p:nvPr/>
        </p:nvSpPr>
        <p:spPr bwMode="auto">
          <a:xfrm flipH="1">
            <a:off x="5600006" y="3922560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32-Point Star 2"/>
          <p:cNvSpPr>
            <a:spLocks noChangeAspect="1"/>
          </p:cNvSpPr>
          <p:nvPr/>
        </p:nvSpPr>
        <p:spPr bwMode="auto">
          <a:xfrm flipH="1">
            <a:off x="6418934" y="3922560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32-Point Star 2"/>
          <p:cNvSpPr>
            <a:spLocks noChangeAspect="1"/>
          </p:cNvSpPr>
          <p:nvPr/>
        </p:nvSpPr>
        <p:spPr bwMode="auto">
          <a:xfrm flipH="1">
            <a:off x="3001638" y="4822862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32-Point Star 2"/>
          <p:cNvSpPr>
            <a:spLocks noChangeAspect="1"/>
          </p:cNvSpPr>
          <p:nvPr/>
        </p:nvSpPr>
        <p:spPr bwMode="auto">
          <a:xfrm flipH="1">
            <a:off x="3556466" y="4822862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32-Point Star 2"/>
          <p:cNvSpPr>
            <a:spLocks noChangeAspect="1"/>
          </p:cNvSpPr>
          <p:nvPr/>
        </p:nvSpPr>
        <p:spPr bwMode="auto">
          <a:xfrm flipH="1">
            <a:off x="4330516" y="4822862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32-Point Star 2"/>
          <p:cNvSpPr>
            <a:spLocks noChangeAspect="1"/>
          </p:cNvSpPr>
          <p:nvPr/>
        </p:nvSpPr>
        <p:spPr bwMode="auto">
          <a:xfrm flipH="1">
            <a:off x="4919329" y="4822862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32-Point Star 2"/>
          <p:cNvSpPr>
            <a:spLocks noChangeAspect="1"/>
          </p:cNvSpPr>
          <p:nvPr/>
        </p:nvSpPr>
        <p:spPr bwMode="auto">
          <a:xfrm flipH="1">
            <a:off x="5530738" y="4822862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32-Point Star 2"/>
          <p:cNvSpPr>
            <a:spLocks noChangeAspect="1"/>
          </p:cNvSpPr>
          <p:nvPr/>
        </p:nvSpPr>
        <p:spPr bwMode="auto">
          <a:xfrm flipH="1">
            <a:off x="6120310" y="4822862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32-Point Star 2"/>
          <p:cNvSpPr>
            <a:spLocks noChangeAspect="1"/>
          </p:cNvSpPr>
          <p:nvPr/>
        </p:nvSpPr>
        <p:spPr bwMode="auto">
          <a:xfrm flipH="1">
            <a:off x="4069587" y="5723164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32-Point Star 2"/>
          <p:cNvSpPr>
            <a:spLocks noChangeAspect="1"/>
          </p:cNvSpPr>
          <p:nvPr/>
        </p:nvSpPr>
        <p:spPr bwMode="auto">
          <a:xfrm flipH="1">
            <a:off x="4628388" y="5723164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32-Point Star 2"/>
          <p:cNvSpPr>
            <a:spLocks noChangeAspect="1"/>
          </p:cNvSpPr>
          <p:nvPr/>
        </p:nvSpPr>
        <p:spPr bwMode="auto">
          <a:xfrm flipH="1">
            <a:off x="5821680" y="5723164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32-Point Star 2"/>
          <p:cNvSpPr>
            <a:spLocks noChangeAspect="1"/>
          </p:cNvSpPr>
          <p:nvPr/>
        </p:nvSpPr>
        <p:spPr bwMode="auto">
          <a:xfrm flipH="1">
            <a:off x="6418940" y="5723164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Straight Connector 74"/>
          <p:cNvCxnSpPr>
            <a:stCxn id="39" idx="19"/>
            <a:endCxn id="35" idx="55"/>
          </p:cNvCxnSpPr>
          <p:nvPr/>
        </p:nvCxnSpPr>
        <p:spPr>
          <a:xfrm flipH="1" flipV="1">
            <a:off x="4536952" y="1424309"/>
            <a:ext cx="596271" cy="7025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38" idx="13"/>
            <a:endCxn id="37" idx="40"/>
          </p:cNvCxnSpPr>
          <p:nvPr/>
        </p:nvCxnSpPr>
        <p:spPr>
          <a:xfrm flipV="1">
            <a:off x="3096509" y="2317078"/>
            <a:ext cx="585150" cy="7101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0" idx="17"/>
            <a:endCxn id="37" idx="50"/>
          </p:cNvCxnSpPr>
          <p:nvPr/>
        </p:nvCxnSpPr>
        <p:spPr>
          <a:xfrm flipH="1" flipV="1">
            <a:off x="3784780" y="2348360"/>
            <a:ext cx="219339" cy="6744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42" idx="13"/>
            <a:endCxn id="39" idx="43"/>
          </p:cNvCxnSpPr>
          <p:nvPr/>
        </p:nvCxnSpPr>
        <p:spPr>
          <a:xfrm flipV="1">
            <a:off x="4723008" y="2337059"/>
            <a:ext cx="389513" cy="6901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41" idx="16"/>
            <a:endCxn id="39" idx="50"/>
          </p:cNvCxnSpPr>
          <p:nvPr/>
        </p:nvCxnSpPr>
        <p:spPr>
          <a:xfrm flipH="1" flipV="1">
            <a:off x="5188701" y="2348360"/>
            <a:ext cx="58269" cy="6738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43" idx="20"/>
            <a:endCxn id="39" idx="57"/>
          </p:cNvCxnSpPr>
          <p:nvPr/>
        </p:nvCxnSpPr>
        <p:spPr>
          <a:xfrm flipH="1" flipV="1">
            <a:off x="5254757" y="2308767"/>
            <a:ext cx="619762" cy="72219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44" idx="12"/>
            <a:endCxn id="38" idx="40"/>
          </p:cNvCxnSpPr>
          <p:nvPr/>
        </p:nvCxnSpPr>
        <p:spPr>
          <a:xfrm flipV="1">
            <a:off x="2333030" y="3217380"/>
            <a:ext cx="649478" cy="7138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45" idx="16"/>
            <a:endCxn id="38" idx="53"/>
          </p:cNvCxnSpPr>
          <p:nvPr/>
        </p:nvCxnSpPr>
        <p:spPr>
          <a:xfrm flipH="1" flipV="1">
            <a:off x="3117211" y="3237361"/>
            <a:ext cx="280758" cy="68519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46" idx="15"/>
            <a:endCxn id="40" idx="50"/>
          </p:cNvCxnSpPr>
          <p:nvPr/>
        </p:nvCxnSpPr>
        <p:spPr>
          <a:xfrm flipH="1" flipV="1">
            <a:off x="4037622" y="3248662"/>
            <a:ext cx="120523" cy="67444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47" idx="11"/>
            <a:endCxn id="41" idx="42"/>
          </p:cNvCxnSpPr>
          <p:nvPr/>
        </p:nvCxnSpPr>
        <p:spPr>
          <a:xfrm flipV="1">
            <a:off x="4898167" y="3231595"/>
            <a:ext cx="285301" cy="7044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48" idx="18"/>
            <a:endCxn id="41" idx="51"/>
          </p:cNvCxnSpPr>
          <p:nvPr/>
        </p:nvCxnSpPr>
        <p:spPr>
          <a:xfrm flipH="1" flipV="1">
            <a:off x="5280149" y="3245936"/>
            <a:ext cx="411858" cy="6788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49" idx="18"/>
            <a:endCxn id="43" idx="55"/>
          </p:cNvCxnSpPr>
          <p:nvPr/>
        </p:nvCxnSpPr>
        <p:spPr>
          <a:xfrm flipH="1" flipV="1">
            <a:off x="5990770" y="3224913"/>
            <a:ext cx="520165" cy="69984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61" idx="12"/>
            <a:endCxn id="45" idx="40"/>
          </p:cNvCxnSpPr>
          <p:nvPr/>
        </p:nvCxnSpPr>
        <p:spPr>
          <a:xfrm flipV="1">
            <a:off x="3159678" y="4117682"/>
            <a:ext cx="157469" cy="7138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62" idx="15"/>
            <a:endCxn id="45" idx="55"/>
          </p:cNvCxnSpPr>
          <p:nvPr/>
        </p:nvCxnSpPr>
        <p:spPr>
          <a:xfrm flipH="1" flipV="1">
            <a:off x="3470480" y="4125215"/>
            <a:ext cx="211490" cy="6981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63" idx="14"/>
            <a:endCxn id="47" idx="42"/>
          </p:cNvCxnSpPr>
          <p:nvPr/>
        </p:nvCxnSpPr>
        <p:spPr>
          <a:xfrm flipV="1">
            <a:off x="4467115" y="4131897"/>
            <a:ext cx="313669" cy="6931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64" idx="16"/>
            <a:endCxn id="47" idx="51"/>
          </p:cNvCxnSpPr>
          <p:nvPr/>
        </p:nvCxnSpPr>
        <p:spPr>
          <a:xfrm flipH="1" flipV="1">
            <a:off x="4877465" y="4146238"/>
            <a:ext cx="156164" cy="67662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65" idx="19"/>
            <a:endCxn id="48" idx="44"/>
          </p:cNvCxnSpPr>
          <p:nvPr/>
        </p:nvCxnSpPr>
        <p:spPr>
          <a:xfrm flipV="1">
            <a:off x="5611859" y="4142460"/>
            <a:ext cx="58707" cy="68532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66" idx="20"/>
            <a:endCxn id="48" idx="57"/>
          </p:cNvCxnSpPr>
          <p:nvPr/>
        </p:nvCxnSpPr>
        <p:spPr>
          <a:xfrm flipH="1" flipV="1">
            <a:off x="5802661" y="4109371"/>
            <a:ext cx="388209" cy="72219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69" idx="14"/>
            <a:endCxn id="63" idx="43"/>
          </p:cNvCxnSpPr>
          <p:nvPr/>
        </p:nvCxnSpPr>
        <p:spPr>
          <a:xfrm flipV="1">
            <a:off x="4206186" y="5037965"/>
            <a:ext cx="184749" cy="6873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H="1" flipV="1">
            <a:off x="4536200" y="5036497"/>
            <a:ext cx="173310" cy="7138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71" idx="13"/>
            <a:endCxn id="66" idx="42"/>
          </p:cNvCxnSpPr>
          <p:nvPr/>
        </p:nvCxnSpPr>
        <p:spPr>
          <a:xfrm flipV="1">
            <a:off x="5969159" y="5032199"/>
            <a:ext cx="201949" cy="6958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72" idx="16"/>
            <a:endCxn id="66" idx="53"/>
          </p:cNvCxnSpPr>
          <p:nvPr/>
        </p:nvCxnSpPr>
        <p:spPr>
          <a:xfrm flipH="1" flipV="1">
            <a:off x="6288491" y="5037965"/>
            <a:ext cx="244749" cy="68519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/>
          <p:cNvSpPr/>
          <p:nvPr/>
        </p:nvSpPr>
        <p:spPr>
          <a:xfrm rot="20485251">
            <a:off x="3583468" y="1897986"/>
            <a:ext cx="634743" cy="1594894"/>
          </a:xfrm>
          <a:prstGeom prst="ellipse">
            <a:avLst/>
          </a:prstGeom>
          <a:ln w="190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 rot="890135">
            <a:off x="4037018" y="3746312"/>
            <a:ext cx="1222820" cy="2595016"/>
          </a:xfrm>
          <a:prstGeom prst="ellipse">
            <a:avLst/>
          </a:prstGeom>
          <a:ln w="190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 rot="19333337">
            <a:off x="5580156" y="1561458"/>
            <a:ext cx="533872" cy="3099976"/>
          </a:xfrm>
          <a:prstGeom prst="ellipse">
            <a:avLst/>
          </a:prstGeom>
          <a:ln w="190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 rot="21043311">
            <a:off x="2678826" y="2792880"/>
            <a:ext cx="1218835" cy="2617669"/>
          </a:xfrm>
          <a:prstGeom prst="ellipse">
            <a:avLst/>
          </a:prstGeom>
          <a:ln w="190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/>
              <p:cNvSpPr txBox="1"/>
              <p:nvPr/>
            </p:nvSpPr>
            <p:spPr>
              <a:xfrm>
                <a:off x="3098507" y="1593605"/>
                <a:ext cx="4941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1" name="TextBox 1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507" y="1593605"/>
                <a:ext cx="49414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/>
              <p:cNvSpPr txBox="1"/>
              <p:nvPr/>
            </p:nvSpPr>
            <p:spPr>
              <a:xfrm>
                <a:off x="2280474" y="2724287"/>
                <a:ext cx="4941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2" name="TextBox 1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474" y="2724287"/>
                <a:ext cx="49414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/>
              <p:cNvSpPr txBox="1"/>
              <p:nvPr/>
            </p:nvSpPr>
            <p:spPr>
              <a:xfrm>
                <a:off x="5319504" y="1552272"/>
                <a:ext cx="4941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3" name="TextBox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504" y="1552272"/>
                <a:ext cx="49414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/>
              <p:cNvSpPr txBox="1"/>
              <p:nvPr/>
            </p:nvSpPr>
            <p:spPr>
              <a:xfrm>
                <a:off x="3571132" y="5666108"/>
                <a:ext cx="4941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4" name="TextBox 1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132" y="5666108"/>
                <a:ext cx="4941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6" name="Curved Connector 175"/>
          <p:cNvCxnSpPr>
            <a:stCxn id="61" idx="19"/>
            <a:endCxn id="40" idx="32"/>
          </p:cNvCxnSpPr>
          <p:nvPr/>
        </p:nvCxnSpPr>
        <p:spPr>
          <a:xfrm rot="10800000" flipH="1">
            <a:off x="3082759" y="3136558"/>
            <a:ext cx="818264" cy="1691226"/>
          </a:xfrm>
          <a:prstGeom prst="curvedConnector3">
            <a:avLst>
              <a:gd name="adj1" fmla="val -17237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urved Connector 178"/>
          <p:cNvCxnSpPr>
            <a:stCxn id="49" idx="2"/>
            <a:endCxn id="39" idx="1"/>
          </p:cNvCxnSpPr>
          <p:nvPr/>
        </p:nvCxnSpPr>
        <p:spPr>
          <a:xfrm rot="10800000">
            <a:off x="5280152" y="2225053"/>
            <a:ext cx="1365187" cy="1789509"/>
          </a:xfrm>
          <a:prstGeom prst="curvedConnector3">
            <a:avLst>
              <a:gd name="adj1" fmla="val -27572"/>
            </a:avLst>
          </a:prstGeom>
          <a:ln w="254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/>
              <p:cNvSpPr txBox="1"/>
              <p:nvPr/>
            </p:nvSpPr>
            <p:spPr>
              <a:xfrm>
                <a:off x="2604361" y="4142460"/>
                <a:ext cx="4941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4" name="TextBox 1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361" y="4142460"/>
                <a:ext cx="49414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/>
              <p:cNvSpPr txBox="1"/>
              <p:nvPr/>
            </p:nvSpPr>
            <p:spPr>
              <a:xfrm>
                <a:off x="6359061" y="2526184"/>
                <a:ext cx="4941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5" name="TextBox 1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061" y="2526184"/>
                <a:ext cx="49414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/>
              <p:cNvSpPr txBox="1"/>
              <p:nvPr/>
            </p:nvSpPr>
            <p:spPr>
              <a:xfrm>
                <a:off x="5254070" y="5575854"/>
                <a:ext cx="4941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0" name="TextBox 1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070" y="5575854"/>
                <a:ext cx="49414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32-Point Star 2"/>
          <p:cNvSpPr>
            <a:spLocks noChangeAspect="1"/>
          </p:cNvSpPr>
          <p:nvPr/>
        </p:nvSpPr>
        <p:spPr bwMode="auto">
          <a:xfrm flipH="1">
            <a:off x="2756878" y="5723403"/>
            <a:ext cx="228600" cy="228600"/>
          </a:xfrm>
          <a:custGeom>
            <a:avLst/>
            <a:gdLst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  <a:gd name="connsiteX0" fmla="*/ 0 w 3976100"/>
              <a:gd name="connsiteY0" fmla="*/ 1988050 h 3976100"/>
              <a:gd name="connsiteX1" fmla="*/ 9582 w 3976100"/>
              <a:gd name="connsiteY1" fmla="*/ 1793181 h 3976100"/>
              <a:gd name="connsiteX2" fmla="*/ 38190 w 3976100"/>
              <a:gd name="connsiteY2" fmla="*/ 1600201 h 3976100"/>
              <a:gd name="connsiteX3" fmla="*/ 85605 w 3976100"/>
              <a:gd name="connsiteY3" fmla="*/ 1410959 h 3976100"/>
              <a:gd name="connsiteX4" fmla="*/ 151330 w 3976100"/>
              <a:gd name="connsiteY4" fmla="*/ 1227263 h 3976100"/>
              <a:gd name="connsiteX5" fmla="*/ 234749 w 3976100"/>
              <a:gd name="connsiteY5" fmla="*/ 1050883 h 3976100"/>
              <a:gd name="connsiteX6" fmla="*/ 335046 w 3976100"/>
              <a:gd name="connsiteY6" fmla="*/ 883549 h 3976100"/>
              <a:gd name="connsiteX7" fmla="*/ 451267 w 3976100"/>
              <a:gd name="connsiteY7" fmla="*/ 726851 h 3976100"/>
              <a:gd name="connsiteX8" fmla="*/ 582286 w 3976100"/>
              <a:gd name="connsiteY8" fmla="*/ 582286 h 3976100"/>
              <a:gd name="connsiteX9" fmla="*/ 726851 w 3976100"/>
              <a:gd name="connsiteY9" fmla="*/ 451267 h 3976100"/>
              <a:gd name="connsiteX10" fmla="*/ 883549 w 3976100"/>
              <a:gd name="connsiteY10" fmla="*/ 335046 h 3976100"/>
              <a:gd name="connsiteX11" fmla="*/ 1050883 w 3976100"/>
              <a:gd name="connsiteY11" fmla="*/ 234749 h 3976100"/>
              <a:gd name="connsiteX12" fmla="*/ 1227263 w 3976100"/>
              <a:gd name="connsiteY12" fmla="*/ 151330 h 3976100"/>
              <a:gd name="connsiteX13" fmla="*/ 1410959 w 3976100"/>
              <a:gd name="connsiteY13" fmla="*/ 85605 h 3976100"/>
              <a:gd name="connsiteX14" fmla="*/ 1600201 w 3976100"/>
              <a:gd name="connsiteY14" fmla="*/ 38190 h 3976100"/>
              <a:gd name="connsiteX15" fmla="*/ 1793181 w 3976100"/>
              <a:gd name="connsiteY15" fmla="*/ 9582 h 3976100"/>
              <a:gd name="connsiteX16" fmla="*/ 1988050 w 3976100"/>
              <a:gd name="connsiteY16" fmla="*/ 0 h 3976100"/>
              <a:gd name="connsiteX17" fmla="*/ 2182919 w 3976100"/>
              <a:gd name="connsiteY17" fmla="*/ 9582 h 3976100"/>
              <a:gd name="connsiteX18" fmla="*/ 2375899 w 3976100"/>
              <a:gd name="connsiteY18" fmla="*/ 38190 h 3976100"/>
              <a:gd name="connsiteX19" fmla="*/ 2565141 w 3976100"/>
              <a:gd name="connsiteY19" fmla="*/ 85605 h 3976100"/>
              <a:gd name="connsiteX20" fmla="*/ 2748837 w 3976100"/>
              <a:gd name="connsiteY20" fmla="*/ 151330 h 3976100"/>
              <a:gd name="connsiteX21" fmla="*/ 2925217 w 3976100"/>
              <a:gd name="connsiteY21" fmla="*/ 234749 h 3976100"/>
              <a:gd name="connsiteX22" fmla="*/ 3092551 w 3976100"/>
              <a:gd name="connsiteY22" fmla="*/ 335046 h 3976100"/>
              <a:gd name="connsiteX23" fmla="*/ 3249249 w 3976100"/>
              <a:gd name="connsiteY23" fmla="*/ 451267 h 3976100"/>
              <a:gd name="connsiteX24" fmla="*/ 3393814 w 3976100"/>
              <a:gd name="connsiteY24" fmla="*/ 582286 h 3976100"/>
              <a:gd name="connsiteX25" fmla="*/ 3524833 w 3976100"/>
              <a:gd name="connsiteY25" fmla="*/ 726851 h 3976100"/>
              <a:gd name="connsiteX26" fmla="*/ 3641054 w 3976100"/>
              <a:gd name="connsiteY26" fmla="*/ 883549 h 3976100"/>
              <a:gd name="connsiteX27" fmla="*/ 3741351 w 3976100"/>
              <a:gd name="connsiteY27" fmla="*/ 1050883 h 3976100"/>
              <a:gd name="connsiteX28" fmla="*/ 3824770 w 3976100"/>
              <a:gd name="connsiteY28" fmla="*/ 1227263 h 3976100"/>
              <a:gd name="connsiteX29" fmla="*/ 3890495 w 3976100"/>
              <a:gd name="connsiteY29" fmla="*/ 1410959 h 3976100"/>
              <a:gd name="connsiteX30" fmla="*/ 3937910 w 3976100"/>
              <a:gd name="connsiteY30" fmla="*/ 1600201 h 3976100"/>
              <a:gd name="connsiteX31" fmla="*/ 3966518 w 3976100"/>
              <a:gd name="connsiteY31" fmla="*/ 1793181 h 3976100"/>
              <a:gd name="connsiteX32" fmla="*/ 3976100 w 3976100"/>
              <a:gd name="connsiteY32" fmla="*/ 1988050 h 3976100"/>
              <a:gd name="connsiteX33" fmla="*/ 3966518 w 3976100"/>
              <a:gd name="connsiteY33" fmla="*/ 2182919 h 3976100"/>
              <a:gd name="connsiteX34" fmla="*/ 3937910 w 3976100"/>
              <a:gd name="connsiteY34" fmla="*/ 2375899 h 3976100"/>
              <a:gd name="connsiteX35" fmla="*/ 3890495 w 3976100"/>
              <a:gd name="connsiteY35" fmla="*/ 2565141 h 3976100"/>
              <a:gd name="connsiteX36" fmla="*/ 3824770 w 3976100"/>
              <a:gd name="connsiteY36" fmla="*/ 2748837 h 3976100"/>
              <a:gd name="connsiteX37" fmla="*/ 3741351 w 3976100"/>
              <a:gd name="connsiteY37" fmla="*/ 2925217 h 3976100"/>
              <a:gd name="connsiteX38" fmla="*/ 3641054 w 3976100"/>
              <a:gd name="connsiteY38" fmla="*/ 3092551 h 3976100"/>
              <a:gd name="connsiteX39" fmla="*/ 3524833 w 3976100"/>
              <a:gd name="connsiteY39" fmla="*/ 3249249 h 3976100"/>
              <a:gd name="connsiteX40" fmla="*/ 3393814 w 3976100"/>
              <a:gd name="connsiteY40" fmla="*/ 3393814 h 3976100"/>
              <a:gd name="connsiteX41" fmla="*/ 3249249 w 3976100"/>
              <a:gd name="connsiteY41" fmla="*/ 3524833 h 3976100"/>
              <a:gd name="connsiteX42" fmla="*/ 3092551 w 3976100"/>
              <a:gd name="connsiteY42" fmla="*/ 3641054 h 3976100"/>
              <a:gd name="connsiteX43" fmla="*/ 2925217 w 3976100"/>
              <a:gd name="connsiteY43" fmla="*/ 3741351 h 3976100"/>
              <a:gd name="connsiteX44" fmla="*/ 2748837 w 3976100"/>
              <a:gd name="connsiteY44" fmla="*/ 3824770 h 3976100"/>
              <a:gd name="connsiteX45" fmla="*/ 2565141 w 3976100"/>
              <a:gd name="connsiteY45" fmla="*/ 3890495 h 3976100"/>
              <a:gd name="connsiteX46" fmla="*/ 2375899 w 3976100"/>
              <a:gd name="connsiteY46" fmla="*/ 3937910 h 3976100"/>
              <a:gd name="connsiteX47" fmla="*/ 2182919 w 3976100"/>
              <a:gd name="connsiteY47" fmla="*/ 3966518 h 3976100"/>
              <a:gd name="connsiteX48" fmla="*/ 1988050 w 3976100"/>
              <a:gd name="connsiteY48" fmla="*/ 3976100 h 3976100"/>
              <a:gd name="connsiteX49" fmla="*/ 1793181 w 3976100"/>
              <a:gd name="connsiteY49" fmla="*/ 3966518 h 3976100"/>
              <a:gd name="connsiteX50" fmla="*/ 1600201 w 3976100"/>
              <a:gd name="connsiteY50" fmla="*/ 3937910 h 3976100"/>
              <a:gd name="connsiteX51" fmla="*/ 1410959 w 3976100"/>
              <a:gd name="connsiteY51" fmla="*/ 3890495 h 3976100"/>
              <a:gd name="connsiteX52" fmla="*/ 1227263 w 3976100"/>
              <a:gd name="connsiteY52" fmla="*/ 3824770 h 3976100"/>
              <a:gd name="connsiteX53" fmla="*/ 1050883 w 3976100"/>
              <a:gd name="connsiteY53" fmla="*/ 3741351 h 3976100"/>
              <a:gd name="connsiteX54" fmla="*/ 883549 w 3976100"/>
              <a:gd name="connsiteY54" fmla="*/ 3641054 h 3976100"/>
              <a:gd name="connsiteX55" fmla="*/ 726851 w 3976100"/>
              <a:gd name="connsiteY55" fmla="*/ 3524833 h 3976100"/>
              <a:gd name="connsiteX56" fmla="*/ 582286 w 3976100"/>
              <a:gd name="connsiteY56" fmla="*/ 3393814 h 3976100"/>
              <a:gd name="connsiteX57" fmla="*/ 451267 w 3976100"/>
              <a:gd name="connsiteY57" fmla="*/ 3249249 h 3976100"/>
              <a:gd name="connsiteX58" fmla="*/ 335046 w 3976100"/>
              <a:gd name="connsiteY58" fmla="*/ 3092551 h 3976100"/>
              <a:gd name="connsiteX59" fmla="*/ 234749 w 3976100"/>
              <a:gd name="connsiteY59" fmla="*/ 2925217 h 3976100"/>
              <a:gd name="connsiteX60" fmla="*/ 151330 w 3976100"/>
              <a:gd name="connsiteY60" fmla="*/ 2748837 h 3976100"/>
              <a:gd name="connsiteX61" fmla="*/ 85605 w 3976100"/>
              <a:gd name="connsiteY61" fmla="*/ 2565141 h 3976100"/>
              <a:gd name="connsiteX62" fmla="*/ 38190 w 3976100"/>
              <a:gd name="connsiteY62" fmla="*/ 2375899 h 3976100"/>
              <a:gd name="connsiteX63" fmla="*/ 9582 w 3976100"/>
              <a:gd name="connsiteY63" fmla="*/ 2182919 h 3976100"/>
              <a:gd name="connsiteX64" fmla="*/ 0 w 3976100"/>
              <a:gd name="connsiteY64" fmla="*/ 1988050 h 397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976100" h="3976100">
                <a:moveTo>
                  <a:pt x="0" y="1988050"/>
                </a:moveTo>
                <a:lnTo>
                  <a:pt x="9582" y="1793181"/>
                </a:lnTo>
                <a:lnTo>
                  <a:pt x="38190" y="1600201"/>
                </a:lnTo>
                <a:lnTo>
                  <a:pt x="85605" y="1410959"/>
                </a:lnTo>
                <a:lnTo>
                  <a:pt x="151330" y="1227263"/>
                </a:lnTo>
                <a:lnTo>
                  <a:pt x="234749" y="1050883"/>
                </a:lnTo>
                <a:lnTo>
                  <a:pt x="335046" y="883549"/>
                </a:lnTo>
                <a:lnTo>
                  <a:pt x="451267" y="726851"/>
                </a:lnTo>
                <a:lnTo>
                  <a:pt x="582286" y="582286"/>
                </a:lnTo>
                <a:lnTo>
                  <a:pt x="726851" y="451267"/>
                </a:lnTo>
                <a:lnTo>
                  <a:pt x="883549" y="335046"/>
                </a:lnTo>
                <a:lnTo>
                  <a:pt x="1050883" y="234749"/>
                </a:lnTo>
                <a:lnTo>
                  <a:pt x="1227263" y="151330"/>
                </a:lnTo>
                <a:lnTo>
                  <a:pt x="1410959" y="85605"/>
                </a:lnTo>
                <a:lnTo>
                  <a:pt x="1600201" y="38190"/>
                </a:lnTo>
                <a:lnTo>
                  <a:pt x="1793181" y="9582"/>
                </a:lnTo>
                <a:cubicBezTo>
                  <a:pt x="1857822" y="3217"/>
                  <a:pt x="1923094" y="0"/>
                  <a:pt x="1988050" y="0"/>
                </a:cubicBezTo>
                <a:cubicBezTo>
                  <a:pt x="2053006" y="0"/>
                  <a:pt x="2118278" y="3217"/>
                  <a:pt x="2182919" y="9582"/>
                </a:cubicBezTo>
                <a:lnTo>
                  <a:pt x="2375899" y="38190"/>
                </a:lnTo>
                <a:lnTo>
                  <a:pt x="2565141" y="85605"/>
                </a:lnTo>
                <a:lnTo>
                  <a:pt x="2748837" y="151330"/>
                </a:lnTo>
                <a:lnTo>
                  <a:pt x="2925217" y="234749"/>
                </a:lnTo>
                <a:lnTo>
                  <a:pt x="3092551" y="335046"/>
                </a:lnTo>
                <a:lnTo>
                  <a:pt x="3249249" y="451267"/>
                </a:lnTo>
                <a:lnTo>
                  <a:pt x="3393814" y="582286"/>
                </a:lnTo>
                <a:lnTo>
                  <a:pt x="3524833" y="726851"/>
                </a:lnTo>
                <a:lnTo>
                  <a:pt x="3641054" y="883549"/>
                </a:lnTo>
                <a:lnTo>
                  <a:pt x="3741351" y="1050883"/>
                </a:lnTo>
                <a:lnTo>
                  <a:pt x="3824770" y="1227263"/>
                </a:lnTo>
                <a:lnTo>
                  <a:pt x="3890495" y="1410959"/>
                </a:lnTo>
                <a:lnTo>
                  <a:pt x="3937910" y="1600201"/>
                </a:lnTo>
                <a:lnTo>
                  <a:pt x="3966518" y="1793181"/>
                </a:lnTo>
                <a:lnTo>
                  <a:pt x="3976100" y="1988050"/>
                </a:lnTo>
                <a:lnTo>
                  <a:pt x="3966518" y="2182919"/>
                </a:lnTo>
                <a:lnTo>
                  <a:pt x="3937910" y="2375899"/>
                </a:lnTo>
                <a:lnTo>
                  <a:pt x="3890495" y="2565141"/>
                </a:lnTo>
                <a:lnTo>
                  <a:pt x="3824770" y="2748837"/>
                </a:lnTo>
                <a:lnTo>
                  <a:pt x="3741351" y="2925217"/>
                </a:lnTo>
                <a:lnTo>
                  <a:pt x="3641054" y="3092551"/>
                </a:lnTo>
                <a:lnTo>
                  <a:pt x="3524833" y="3249249"/>
                </a:lnTo>
                <a:lnTo>
                  <a:pt x="3393814" y="3393814"/>
                </a:lnTo>
                <a:lnTo>
                  <a:pt x="3249249" y="3524833"/>
                </a:lnTo>
                <a:lnTo>
                  <a:pt x="3092551" y="3641054"/>
                </a:lnTo>
                <a:lnTo>
                  <a:pt x="2925217" y="3741351"/>
                </a:lnTo>
                <a:lnTo>
                  <a:pt x="2748837" y="3824770"/>
                </a:lnTo>
                <a:lnTo>
                  <a:pt x="2565141" y="3890495"/>
                </a:lnTo>
                <a:lnTo>
                  <a:pt x="2375899" y="3937910"/>
                </a:lnTo>
                <a:lnTo>
                  <a:pt x="2182919" y="3966518"/>
                </a:lnTo>
                <a:lnTo>
                  <a:pt x="1988050" y="3976100"/>
                </a:lnTo>
                <a:lnTo>
                  <a:pt x="1793181" y="3966518"/>
                </a:lnTo>
                <a:lnTo>
                  <a:pt x="1600201" y="3937910"/>
                </a:lnTo>
                <a:lnTo>
                  <a:pt x="1410959" y="3890495"/>
                </a:lnTo>
                <a:lnTo>
                  <a:pt x="1227263" y="3824770"/>
                </a:lnTo>
                <a:lnTo>
                  <a:pt x="1050883" y="3741351"/>
                </a:lnTo>
                <a:lnTo>
                  <a:pt x="883549" y="3641054"/>
                </a:lnTo>
                <a:lnTo>
                  <a:pt x="726851" y="3524833"/>
                </a:lnTo>
                <a:lnTo>
                  <a:pt x="582286" y="3393814"/>
                </a:lnTo>
                <a:lnTo>
                  <a:pt x="451267" y="3249249"/>
                </a:lnTo>
                <a:lnTo>
                  <a:pt x="335046" y="3092551"/>
                </a:lnTo>
                <a:lnTo>
                  <a:pt x="234749" y="2925217"/>
                </a:lnTo>
                <a:lnTo>
                  <a:pt x="151330" y="2748837"/>
                </a:lnTo>
                <a:lnTo>
                  <a:pt x="85605" y="2565141"/>
                </a:lnTo>
                <a:lnTo>
                  <a:pt x="38190" y="2375899"/>
                </a:lnTo>
                <a:lnTo>
                  <a:pt x="9582" y="2182919"/>
                </a:lnTo>
                <a:lnTo>
                  <a:pt x="0" y="1988050"/>
                </a:lnTo>
                <a:close/>
              </a:path>
            </a:pathLst>
          </a:custGeom>
          <a:noFill/>
          <a:ln w="25400" cap="flat" cmpd="sng" algn="ctr">
            <a:solidFill>
              <a:schemeClr val="tx1">
                <a:alpha val="92000"/>
              </a:schemeClr>
            </a:solidFill>
            <a:prstDash val="sysDash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1000"/>
              </a:spcBef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2" name="Straight Connector 191"/>
          <p:cNvCxnSpPr>
            <a:stCxn id="191" idx="13"/>
            <a:endCxn id="61" idx="46"/>
          </p:cNvCxnSpPr>
          <p:nvPr/>
        </p:nvCxnSpPr>
        <p:spPr>
          <a:xfrm flipV="1">
            <a:off x="2904357" y="5049266"/>
            <a:ext cx="189282" cy="679059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/>
              <p:cNvSpPr txBox="1"/>
              <p:nvPr/>
            </p:nvSpPr>
            <p:spPr>
              <a:xfrm>
                <a:off x="2314471" y="5547703"/>
                <a:ext cx="4941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5" name="TextBox 1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471" y="5547703"/>
                <a:ext cx="49414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 Box 3"/>
          <p:cNvSpPr txBox="1">
            <a:spLocks noChangeArrowheads="1"/>
          </p:cNvSpPr>
          <p:nvPr/>
        </p:nvSpPr>
        <p:spPr bwMode="auto">
          <a:xfrm>
            <a:off x="-6696" y="232043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Subtree-Merge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-</a:t>
            </a:r>
            <a:r>
              <a:rPr kumimoji="0" lang="en-US" sz="4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Findmin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p:cxnSp>
        <p:nvCxnSpPr>
          <p:cNvPr id="18" name="Curved Connector 17"/>
          <p:cNvCxnSpPr>
            <a:stCxn id="71" idx="33"/>
            <a:endCxn id="64" idx="60"/>
          </p:cNvCxnSpPr>
          <p:nvPr/>
        </p:nvCxnSpPr>
        <p:spPr>
          <a:xfrm rot="10800000">
            <a:off x="5139229" y="4980902"/>
            <a:ext cx="683002" cy="867766"/>
          </a:xfrm>
          <a:prstGeom prst="curvedConnector3">
            <a:avLst>
              <a:gd name="adj1" fmla="val 49984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01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1996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lang="en-US" sz="4400" kern="0" dirty="0">
                <a:solidFill>
                  <a:srgbClr val="00B050"/>
                </a:solidFill>
              </a:rPr>
              <a:t>Using</a:t>
            </a:r>
            <a:r>
              <a:rPr lang="en-US" sz="4400" kern="0" dirty="0">
                <a:solidFill>
                  <a:srgbClr val="0033CC"/>
                </a:solidFill>
              </a:rPr>
              <a:t> </a:t>
            </a:r>
            <a:r>
              <a:rPr lang="en-US" sz="4400" kern="0" dirty="0" smtClean="0">
                <a:solidFill>
                  <a:srgbClr val="0033CC"/>
                </a:solidFill>
              </a:rPr>
              <a:t>Subtree-Merge-</a:t>
            </a:r>
            <a:r>
              <a:rPr lang="en-US" sz="4400" kern="0" dirty="0" err="1" smtClean="0">
                <a:solidFill>
                  <a:srgbClr val="0033CC"/>
                </a:solidFill>
              </a:rPr>
              <a:t>Findmin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121101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weighted matching algorithm the alternating trees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composed of blossoms, not individual vertices.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6" y="2211475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blossoms are added as leaves.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54" y="2901740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 are formed by merging smaller blossoms.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30" y="3592005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But,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 are sometimes split.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2970" y="4282270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can we use the </a:t>
            </a:r>
            <a:r>
              <a:rPr lang="en-US" sz="2600" dirty="0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Subtree-Merge-</a:t>
            </a:r>
            <a:r>
              <a:rPr lang="en-US" sz="2600" dirty="0" err="1" smtClean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Findmin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 structure?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86" y="4972536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alternating tree maintain a </a:t>
            </a:r>
            <a:r>
              <a:rPr lang="en-US" sz="26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skeleton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composed of individual vertices.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84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7" grpId="0"/>
      <p:bldP spid="18" grpId="0"/>
      <p:bldP spid="19" grpId="0"/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0654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Skeletons – example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grpSp>
        <p:nvGrpSpPr>
          <p:cNvPr id="182" name="Group 181"/>
          <p:cNvGrpSpPr/>
          <p:nvPr/>
        </p:nvGrpSpPr>
        <p:grpSpPr>
          <a:xfrm>
            <a:off x="582658" y="1440632"/>
            <a:ext cx="2584209" cy="4383778"/>
            <a:chOff x="582658" y="1440632"/>
            <a:chExt cx="2584209" cy="4383778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398578" y="1502810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0" name="Straight Connector 9"/>
            <p:cNvCxnSpPr>
              <a:stCxn id="18" idx="0"/>
              <a:endCxn id="17" idx="4"/>
            </p:cNvCxnSpPr>
            <p:nvPr/>
          </p:nvCxnSpPr>
          <p:spPr>
            <a:xfrm flipV="1">
              <a:off x="1061655" y="4713968"/>
              <a:ext cx="200025" cy="48642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103840" y="1440632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1525680" y="2310688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206937" y="190861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649380" y="5133210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1218480" y="462756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1018455" y="520039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1834018" y="237533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1655256" y="27974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893189" y="3193391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1195589" y="32538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0" name="Straight Connector 29"/>
            <p:cNvCxnSpPr>
              <a:stCxn id="29" idx="7"/>
              <a:endCxn id="27" idx="3"/>
            </p:cNvCxnSpPr>
            <p:nvPr/>
          </p:nvCxnSpPr>
          <p:spPr>
            <a:xfrm flipV="1">
              <a:off x="1269336" y="2871163"/>
              <a:ext cx="398573" cy="39533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015296" y="27974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182859" y="3193391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2480111" y="32538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5" name="Straight Connector 34"/>
            <p:cNvCxnSpPr>
              <a:stCxn id="34" idx="0"/>
              <a:endCxn id="32" idx="5"/>
            </p:cNvCxnSpPr>
            <p:nvPr/>
          </p:nvCxnSpPr>
          <p:spPr>
            <a:xfrm flipH="1" flipV="1">
              <a:off x="2089043" y="2871163"/>
              <a:ext cx="434268" cy="38268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300364" y="41613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1195589" y="37579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997964" y="40951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40" name="Straight Connector 39"/>
            <p:cNvCxnSpPr>
              <a:stCxn id="38" idx="4"/>
              <a:endCxn id="37" idx="0"/>
            </p:cNvCxnSpPr>
            <p:nvPr/>
          </p:nvCxnSpPr>
          <p:spPr>
            <a:xfrm>
              <a:off x="1238789" y="3844303"/>
              <a:ext cx="104775" cy="31707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2375336" y="41613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2480111" y="37579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2078084" y="40951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45" name="Straight Connector 44"/>
            <p:cNvCxnSpPr>
              <a:stCxn id="43" idx="4"/>
              <a:endCxn id="42" idx="0"/>
            </p:cNvCxnSpPr>
            <p:nvPr/>
          </p:nvCxnSpPr>
          <p:spPr>
            <a:xfrm flipH="1">
              <a:off x="2418536" y="3844303"/>
              <a:ext cx="104775" cy="317073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502856" y="45309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2234371" y="45309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51" name="Straight Connector 50"/>
            <p:cNvCxnSpPr>
              <a:stCxn id="50" idx="2"/>
              <a:endCxn id="49" idx="6"/>
            </p:cNvCxnSpPr>
            <p:nvPr/>
          </p:nvCxnSpPr>
          <p:spPr>
            <a:xfrm flipH="1">
              <a:off x="1589256" y="4574166"/>
              <a:ext cx="64511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23" idx="7"/>
              <a:endCxn id="14" idx="3"/>
            </p:cNvCxnSpPr>
            <p:nvPr/>
          </p:nvCxnSpPr>
          <p:spPr>
            <a:xfrm flipV="1">
              <a:off x="1907765" y="1982359"/>
              <a:ext cx="311825" cy="4056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582658" y="2196201"/>
              <a:ext cx="2584209" cy="296227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01243" y="1916577"/>
                  <a:ext cx="63817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243" y="1916577"/>
                  <a:ext cx="63817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2231442" y="1575522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1442" y="1575522"/>
                  <a:ext cx="638175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1600408" y="2396476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408" y="2396476"/>
                  <a:ext cx="638175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4419" y="3285528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419" y="3285528"/>
                  <a:ext cx="63817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050989" y="4176519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989" y="4176519"/>
                  <a:ext cx="63817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742567" y="5232222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67" y="5232222"/>
                  <a:ext cx="638175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3" name="Group 182"/>
          <p:cNvGrpSpPr/>
          <p:nvPr/>
        </p:nvGrpSpPr>
        <p:grpSpPr>
          <a:xfrm>
            <a:off x="3864400" y="1440632"/>
            <a:ext cx="2224679" cy="4383778"/>
            <a:chOff x="3657890" y="1440632"/>
            <a:chExt cx="2224679" cy="4383778"/>
          </a:xfrm>
        </p:grpSpPr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407088" y="1502810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66" name="Straight Connector 65"/>
            <p:cNvCxnSpPr>
              <a:stCxn id="72" idx="0"/>
              <a:endCxn id="71" idx="4"/>
            </p:cNvCxnSpPr>
            <p:nvPr/>
          </p:nvCxnSpPr>
          <p:spPr>
            <a:xfrm flipV="1">
              <a:off x="4070165" y="4713968"/>
              <a:ext cx="200025" cy="48642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5112350" y="1440632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4534190" y="2310688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5215447" y="190861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3657890" y="5133210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4226990" y="462756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4026965" y="520039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4842528" y="237533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4663766" y="27974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3901699" y="3193391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4204099" y="32538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77" name="Straight Connector 76"/>
            <p:cNvCxnSpPr>
              <a:stCxn id="76" idx="7"/>
              <a:endCxn id="74" idx="3"/>
            </p:cNvCxnSpPr>
            <p:nvPr/>
          </p:nvCxnSpPr>
          <p:spPr>
            <a:xfrm flipV="1">
              <a:off x="4277846" y="2871163"/>
              <a:ext cx="398573" cy="39533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5023806" y="27974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5191369" y="3193391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5488621" y="32538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4308874" y="41613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4204099" y="37579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4006474" y="40951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86" name="Straight Connector 85"/>
            <p:cNvCxnSpPr>
              <a:stCxn id="84" idx="4"/>
              <a:endCxn id="83" idx="0"/>
            </p:cNvCxnSpPr>
            <p:nvPr/>
          </p:nvCxnSpPr>
          <p:spPr>
            <a:xfrm>
              <a:off x="4247299" y="3844303"/>
              <a:ext cx="104775" cy="31707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5383846" y="41613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5488621" y="37579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5086594" y="40951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4511366" y="45309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5242881" y="45309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94" name="Straight Connector 93"/>
            <p:cNvCxnSpPr>
              <a:stCxn id="73" idx="7"/>
              <a:endCxn id="69" idx="3"/>
            </p:cNvCxnSpPr>
            <p:nvPr/>
          </p:nvCxnSpPr>
          <p:spPr>
            <a:xfrm flipV="1">
              <a:off x="4916275" y="1982359"/>
              <a:ext cx="311825" cy="4056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/>
                <p:cNvSpPr txBox="1"/>
                <p:nvPr/>
              </p:nvSpPr>
              <p:spPr>
                <a:xfrm>
                  <a:off x="5229524" y="1585127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0" name="TextBox 1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9524" y="1585127"/>
                  <a:ext cx="638175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/>
                <p:cNvSpPr txBox="1"/>
                <p:nvPr/>
              </p:nvSpPr>
              <p:spPr>
                <a:xfrm>
                  <a:off x="4620300" y="2406833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2" name="TextBox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0300" y="2406833"/>
                  <a:ext cx="638175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/>
                <p:cNvSpPr txBox="1"/>
                <p:nvPr/>
              </p:nvSpPr>
              <p:spPr>
                <a:xfrm>
                  <a:off x="4005433" y="3287007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3" name="TextBox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5433" y="3287007"/>
                  <a:ext cx="638175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/>
                <p:cNvSpPr txBox="1"/>
                <p:nvPr/>
              </p:nvSpPr>
              <p:spPr>
                <a:xfrm>
                  <a:off x="4062003" y="4177998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4" name="TextBox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2003" y="4177998"/>
                  <a:ext cx="638175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3753581" y="5233701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3581" y="5233701"/>
                  <a:ext cx="638175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7023214" y="1410046"/>
            <a:ext cx="915180" cy="4714269"/>
            <a:chOff x="7023214" y="1410046"/>
            <a:chExt cx="915180" cy="4714269"/>
          </a:xfrm>
        </p:grpSpPr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7533104" y="151316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7318904" y="190887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8" name="Oval 117"/>
            <p:cNvSpPr>
              <a:spLocks noChangeAspect="1"/>
            </p:cNvSpPr>
            <p:nvPr/>
          </p:nvSpPr>
          <p:spPr>
            <a:xfrm>
              <a:off x="7471304" y="190887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7623704" y="190887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7776104" y="190887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8" name="Straight Connector 7"/>
            <p:cNvCxnSpPr>
              <a:stCxn id="117" idx="0"/>
              <a:endCxn id="116" idx="3"/>
            </p:cNvCxnSpPr>
            <p:nvPr/>
          </p:nvCxnSpPr>
          <p:spPr>
            <a:xfrm flipV="1">
              <a:off x="7362104" y="1611496"/>
              <a:ext cx="187871" cy="2973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18" idx="0"/>
              <a:endCxn id="116" idx="4"/>
            </p:cNvCxnSpPr>
            <p:nvPr/>
          </p:nvCxnSpPr>
          <p:spPr>
            <a:xfrm flipV="1">
              <a:off x="7514504" y="1628367"/>
              <a:ext cx="76200" cy="2805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19" idx="0"/>
              <a:endCxn id="116" idx="4"/>
            </p:cNvCxnSpPr>
            <p:nvPr/>
          </p:nvCxnSpPr>
          <p:spPr>
            <a:xfrm flipH="1" flipV="1">
              <a:off x="7590704" y="1628367"/>
              <a:ext cx="76200" cy="2805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20" idx="0"/>
              <a:endCxn id="116" idx="5"/>
            </p:cNvCxnSpPr>
            <p:nvPr/>
          </p:nvCxnSpPr>
          <p:spPr>
            <a:xfrm flipH="1" flipV="1">
              <a:off x="7631433" y="1611496"/>
              <a:ext cx="187871" cy="2973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26" idx="2"/>
              <a:endCxn id="117" idx="4"/>
            </p:cNvCxnSpPr>
            <p:nvPr/>
          </p:nvCxnSpPr>
          <p:spPr>
            <a:xfrm flipH="1" flipV="1">
              <a:off x="7362104" y="1995275"/>
              <a:ext cx="7291" cy="3650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/>
            <p:cNvSpPr>
              <a:spLocks noChangeAspect="1"/>
            </p:cNvSpPr>
            <p:nvPr/>
          </p:nvSpPr>
          <p:spPr>
            <a:xfrm rot="5400000">
              <a:off x="7326195" y="236028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Oval 126"/>
            <p:cNvSpPr>
              <a:spLocks noChangeAspect="1"/>
            </p:cNvSpPr>
            <p:nvPr/>
          </p:nvSpPr>
          <p:spPr>
            <a:xfrm rot="5400000">
              <a:off x="7326195" y="2517040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Oval 127"/>
            <p:cNvSpPr>
              <a:spLocks noChangeAspect="1"/>
            </p:cNvSpPr>
            <p:nvPr/>
          </p:nvSpPr>
          <p:spPr>
            <a:xfrm rot="5400000">
              <a:off x="7326195" y="267379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Oval 128"/>
            <p:cNvSpPr>
              <a:spLocks noChangeAspect="1"/>
            </p:cNvSpPr>
            <p:nvPr/>
          </p:nvSpPr>
          <p:spPr>
            <a:xfrm rot="5400000">
              <a:off x="7326195" y="2830550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30" name="Straight Connector 129"/>
            <p:cNvCxnSpPr>
              <a:stCxn id="129" idx="2"/>
              <a:endCxn id="128" idx="6"/>
            </p:cNvCxnSpPr>
            <p:nvPr/>
          </p:nvCxnSpPr>
          <p:spPr>
            <a:xfrm flipV="1">
              <a:off x="7369395" y="2760195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28" idx="2"/>
              <a:endCxn id="127" idx="6"/>
            </p:cNvCxnSpPr>
            <p:nvPr/>
          </p:nvCxnSpPr>
          <p:spPr>
            <a:xfrm flipV="1">
              <a:off x="7369395" y="2603440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27" idx="2"/>
              <a:endCxn id="126" idx="6"/>
            </p:cNvCxnSpPr>
            <p:nvPr/>
          </p:nvCxnSpPr>
          <p:spPr>
            <a:xfrm flipV="1">
              <a:off x="7369395" y="2446685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/>
            <p:cNvSpPr>
              <a:spLocks noChangeAspect="1"/>
            </p:cNvSpPr>
            <p:nvPr/>
          </p:nvSpPr>
          <p:spPr>
            <a:xfrm rot="5400000">
              <a:off x="7326195" y="29873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35" name="Straight Connector 134"/>
            <p:cNvCxnSpPr>
              <a:stCxn id="134" idx="2"/>
              <a:endCxn id="129" idx="6"/>
            </p:cNvCxnSpPr>
            <p:nvPr/>
          </p:nvCxnSpPr>
          <p:spPr>
            <a:xfrm flipV="1">
              <a:off x="7369395" y="2916950"/>
              <a:ext cx="0" cy="703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34" idx="6"/>
              <a:endCxn id="138" idx="2"/>
            </p:cNvCxnSpPr>
            <p:nvPr/>
          </p:nvCxnSpPr>
          <p:spPr>
            <a:xfrm>
              <a:off x="7369395" y="3073703"/>
              <a:ext cx="0" cy="3001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/>
            <p:cNvSpPr>
              <a:spLocks noChangeAspect="1"/>
            </p:cNvSpPr>
            <p:nvPr/>
          </p:nvSpPr>
          <p:spPr>
            <a:xfrm rot="5400000">
              <a:off x="7326195" y="435510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 rot="5400000">
              <a:off x="7326195" y="451185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0" name="Oval 159"/>
            <p:cNvSpPr>
              <a:spLocks noChangeAspect="1"/>
            </p:cNvSpPr>
            <p:nvPr/>
          </p:nvSpPr>
          <p:spPr>
            <a:xfrm rot="5400000">
              <a:off x="7326195" y="466861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1" name="Oval 160"/>
            <p:cNvSpPr>
              <a:spLocks noChangeAspect="1"/>
            </p:cNvSpPr>
            <p:nvPr/>
          </p:nvSpPr>
          <p:spPr>
            <a:xfrm rot="5400000">
              <a:off x="7326195" y="482536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62" name="Straight Connector 161"/>
            <p:cNvCxnSpPr>
              <a:stCxn id="161" idx="2"/>
              <a:endCxn id="160" idx="6"/>
            </p:cNvCxnSpPr>
            <p:nvPr/>
          </p:nvCxnSpPr>
          <p:spPr>
            <a:xfrm flipV="1">
              <a:off x="7369395" y="4755012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160" idx="2"/>
              <a:endCxn id="159" idx="6"/>
            </p:cNvCxnSpPr>
            <p:nvPr/>
          </p:nvCxnSpPr>
          <p:spPr>
            <a:xfrm flipV="1">
              <a:off x="7369395" y="4598257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59" idx="2"/>
              <a:endCxn id="158" idx="6"/>
            </p:cNvCxnSpPr>
            <p:nvPr/>
          </p:nvCxnSpPr>
          <p:spPr>
            <a:xfrm flipV="1">
              <a:off x="7369395" y="4441502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Oval 164"/>
            <p:cNvSpPr>
              <a:spLocks noChangeAspect="1"/>
            </p:cNvSpPr>
            <p:nvPr/>
          </p:nvSpPr>
          <p:spPr>
            <a:xfrm rot="5400000">
              <a:off x="7326195" y="4982120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66" name="Straight Connector 165"/>
            <p:cNvCxnSpPr>
              <a:stCxn id="165" idx="2"/>
              <a:endCxn id="161" idx="6"/>
            </p:cNvCxnSpPr>
            <p:nvPr/>
          </p:nvCxnSpPr>
          <p:spPr>
            <a:xfrm flipV="1">
              <a:off x="7369395" y="4911767"/>
              <a:ext cx="0" cy="703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/>
            <p:cNvSpPr>
              <a:spLocks noChangeAspect="1"/>
            </p:cNvSpPr>
            <p:nvPr/>
          </p:nvSpPr>
          <p:spPr>
            <a:xfrm>
              <a:off x="7101148" y="578352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5" name="Oval 174"/>
            <p:cNvSpPr>
              <a:spLocks noChangeAspect="1"/>
            </p:cNvSpPr>
            <p:nvPr/>
          </p:nvSpPr>
          <p:spPr>
            <a:xfrm>
              <a:off x="7253548" y="578352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6" name="Oval 175"/>
            <p:cNvSpPr>
              <a:spLocks noChangeAspect="1"/>
            </p:cNvSpPr>
            <p:nvPr/>
          </p:nvSpPr>
          <p:spPr>
            <a:xfrm>
              <a:off x="7405948" y="578352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7" name="Oval 176"/>
            <p:cNvSpPr>
              <a:spLocks noChangeAspect="1"/>
            </p:cNvSpPr>
            <p:nvPr/>
          </p:nvSpPr>
          <p:spPr>
            <a:xfrm>
              <a:off x="7558348" y="578352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69" name="Straight Connector 168"/>
            <p:cNvCxnSpPr>
              <a:stCxn id="174" idx="0"/>
              <a:endCxn id="173" idx="5"/>
            </p:cNvCxnSpPr>
            <p:nvPr/>
          </p:nvCxnSpPr>
          <p:spPr>
            <a:xfrm flipV="1">
              <a:off x="7144348" y="5473993"/>
              <a:ext cx="195280" cy="3095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75" idx="0"/>
              <a:endCxn id="173" idx="6"/>
            </p:cNvCxnSpPr>
            <p:nvPr/>
          </p:nvCxnSpPr>
          <p:spPr>
            <a:xfrm flipV="1">
              <a:off x="7296748" y="5486144"/>
              <a:ext cx="72215" cy="2973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76" idx="0"/>
              <a:endCxn id="173" idx="6"/>
            </p:cNvCxnSpPr>
            <p:nvPr/>
          </p:nvCxnSpPr>
          <p:spPr>
            <a:xfrm flipH="1" flipV="1">
              <a:off x="7368963" y="5486144"/>
              <a:ext cx="80185" cy="2973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77" idx="0"/>
              <a:endCxn id="173" idx="7"/>
            </p:cNvCxnSpPr>
            <p:nvPr/>
          </p:nvCxnSpPr>
          <p:spPr>
            <a:xfrm flipH="1" flipV="1">
              <a:off x="7398299" y="5473993"/>
              <a:ext cx="203249" cy="3095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Oval 172"/>
            <p:cNvSpPr>
              <a:spLocks noChangeAspect="1"/>
            </p:cNvSpPr>
            <p:nvPr/>
          </p:nvSpPr>
          <p:spPr>
            <a:xfrm rot="5400000">
              <a:off x="7327477" y="5403171"/>
              <a:ext cx="82973" cy="8297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8" name="Straight Connector 177"/>
            <p:cNvCxnSpPr>
              <a:stCxn id="165" idx="6"/>
              <a:endCxn id="173" idx="2"/>
            </p:cNvCxnSpPr>
            <p:nvPr/>
          </p:nvCxnSpPr>
          <p:spPr>
            <a:xfrm flipH="1">
              <a:off x="7368963" y="5068520"/>
              <a:ext cx="432" cy="3346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55" idx="6"/>
              <a:endCxn id="158" idx="2"/>
            </p:cNvCxnSpPr>
            <p:nvPr/>
          </p:nvCxnSpPr>
          <p:spPr>
            <a:xfrm>
              <a:off x="7369395" y="4087244"/>
              <a:ext cx="0" cy="2678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Oval 124"/>
            <p:cNvSpPr>
              <a:spLocks noChangeAspect="1"/>
            </p:cNvSpPr>
            <p:nvPr/>
          </p:nvSpPr>
          <p:spPr>
            <a:xfrm>
              <a:off x="7247194" y="1410046"/>
              <a:ext cx="691200" cy="807618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7" name="Oval 136"/>
            <p:cNvSpPr>
              <a:spLocks noChangeAspect="1"/>
            </p:cNvSpPr>
            <p:nvPr/>
          </p:nvSpPr>
          <p:spPr>
            <a:xfrm>
              <a:off x="7023214" y="5316697"/>
              <a:ext cx="691200" cy="807618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8" name="Oval 137"/>
            <p:cNvSpPr>
              <a:spLocks noChangeAspect="1"/>
            </p:cNvSpPr>
            <p:nvPr/>
          </p:nvSpPr>
          <p:spPr>
            <a:xfrm rot="5400000">
              <a:off x="7326195" y="337382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8" name="Oval 147"/>
            <p:cNvSpPr>
              <a:spLocks noChangeAspect="1"/>
            </p:cNvSpPr>
            <p:nvPr/>
          </p:nvSpPr>
          <p:spPr>
            <a:xfrm rot="5400000">
              <a:off x="7326195" y="3530581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9" name="Oval 148"/>
            <p:cNvSpPr>
              <a:spLocks noChangeAspect="1"/>
            </p:cNvSpPr>
            <p:nvPr/>
          </p:nvSpPr>
          <p:spPr>
            <a:xfrm rot="5400000">
              <a:off x="7326195" y="368733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0" name="Oval 149"/>
            <p:cNvSpPr>
              <a:spLocks noChangeAspect="1"/>
            </p:cNvSpPr>
            <p:nvPr/>
          </p:nvSpPr>
          <p:spPr>
            <a:xfrm rot="5400000">
              <a:off x="7326195" y="3844091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1" name="Straight Connector 150"/>
            <p:cNvCxnSpPr>
              <a:stCxn id="150" idx="2"/>
              <a:endCxn id="149" idx="6"/>
            </p:cNvCxnSpPr>
            <p:nvPr/>
          </p:nvCxnSpPr>
          <p:spPr>
            <a:xfrm flipV="1">
              <a:off x="7369395" y="3773736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stCxn id="149" idx="2"/>
              <a:endCxn id="148" idx="6"/>
            </p:cNvCxnSpPr>
            <p:nvPr/>
          </p:nvCxnSpPr>
          <p:spPr>
            <a:xfrm flipV="1">
              <a:off x="7369395" y="3616981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48" idx="2"/>
              <a:endCxn id="138" idx="6"/>
            </p:cNvCxnSpPr>
            <p:nvPr/>
          </p:nvCxnSpPr>
          <p:spPr>
            <a:xfrm flipV="1">
              <a:off x="7369395" y="3460226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>
              <a:spLocks noChangeAspect="1"/>
            </p:cNvSpPr>
            <p:nvPr/>
          </p:nvSpPr>
          <p:spPr>
            <a:xfrm rot="5400000">
              <a:off x="7326195" y="4000844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6" name="Straight Connector 155"/>
            <p:cNvCxnSpPr>
              <a:stCxn id="155" idx="2"/>
              <a:endCxn id="150" idx="6"/>
            </p:cNvCxnSpPr>
            <p:nvPr/>
          </p:nvCxnSpPr>
          <p:spPr>
            <a:xfrm flipV="1">
              <a:off x="7369395" y="3930491"/>
              <a:ext cx="0" cy="703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562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3050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Skeletons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862968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skeleton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an alternating blossom 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𝐵𝑇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tree of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individual vertices satisfying the following properties: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62968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t="-6618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50" y="2854410"/>
                <a:ext cx="5925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</a:t>
                </a:r>
                <a:r>
                  <a:rPr lang="en-US" sz="23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with base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" y="2854410"/>
                <a:ext cx="5925933" cy="461665"/>
              </a:xfrm>
              <a:prstGeom prst="rect">
                <a:avLst/>
              </a:prstGeom>
              <a:blipFill>
                <a:blip r:embed="rId3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-10" y="4765268"/>
                <a:ext cx="5930293" cy="1864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</a:t>
                </a:r>
                <a:r>
                  <a:rPr lang="en-US" sz="23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with base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connected to blossoms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𝑏𝑏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′′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sSup>
                          <m:sSup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path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being the root and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𝑏𝑏</m:t>
                    </m:r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′′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also edges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" y="4765268"/>
                <a:ext cx="5930293" cy="1864293"/>
              </a:xfrm>
              <a:prstGeom prst="rect">
                <a:avLst/>
              </a:prstGeom>
              <a:blipFill>
                <a:blip r:embed="rId4"/>
                <a:stretch>
                  <a:fillRect t="-2941" b="-6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77" y="1974162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does not necessarily contain all vertices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not necessarily a star or a path.)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" y="1974162"/>
                <a:ext cx="9144000" cy="800219"/>
              </a:xfrm>
              <a:prstGeom prst="rect">
                <a:avLst/>
              </a:prstGeom>
              <a:blipFill>
                <a:blip r:embed="rId5"/>
                <a:stretch>
                  <a:fillRect t="-6870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-3052" y="3373382"/>
                <a:ext cx="5933335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52" y="3373382"/>
                <a:ext cx="5933335" cy="446276"/>
              </a:xfrm>
              <a:prstGeom prst="rect">
                <a:avLst/>
              </a:prstGeom>
              <a:blipFill>
                <a:blip r:embed="rId6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Isosceles Triangle 1"/>
          <p:cNvSpPr/>
          <p:nvPr/>
        </p:nvSpPr>
        <p:spPr>
          <a:xfrm>
            <a:off x="7918884" y="5448937"/>
            <a:ext cx="683580" cy="754602"/>
          </a:xfrm>
          <a:prstGeom prst="triangle">
            <a:avLst/>
          </a:prstGeom>
          <a:ln w="127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 rot="5400000">
            <a:off x="8201238" y="5448937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 rot="5400000">
            <a:off x="8202719" y="4997655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919390" y="5288232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390" y="5288232"/>
                <a:ext cx="319088" cy="338554"/>
              </a:xfrm>
              <a:prstGeom prst="rect">
                <a:avLst/>
              </a:prstGeom>
              <a:blipFill>
                <a:blip r:embed="rId7"/>
                <a:stretch>
                  <a:fillRect l="-17308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8169191" y="4163632"/>
            <a:ext cx="170156" cy="1009190"/>
          </a:xfrm>
          <a:prstGeom prst="rect">
            <a:avLst/>
          </a:prstGeom>
          <a:ln w="127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894237" y="4836947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237" y="4836947"/>
                <a:ext cx="319088" cy="338554"/>
              </a:xfrm>
              <a:prstGeom prst="rect">
                <a:avLst/>
              </a:prstGeom>
              <a:blipFill>
                <a:blip r:embed="rId8"/>
                <a:stretch>
                  <a:fillRect l="-26923" r="-9615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>
            <a:spLocks noChangeAspect="1"/>
          </p:cNvSpPr>
          <p:nvPr/>
        </p:nvSpPr>
        <p:spPr>
          <a:xfrm>
            <a:off x="6668987" y="3602051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6090827" y="4472107"/>
            <a:ext cx="691200" cy="6912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825352" y="4087787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6399165" y="4536756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6220403" y="4958835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5919979" y="5452468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6222379" y="5512924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1" name="Straight Connector 30"/>
          <p:cNvCxnSpPr>
            <a:stCxn id="30" idx="0"/>
            <a:endCxn id="28" idx="4"/>
          </p:cNvCxnSpPr>
          <p:nvPr/>
        </p:nvCxnSpPr>
        <p:spPr>
          <a:xfrm flipH="1" flipV="1">
            <a:off x="6263603" y="5045235"/>
            <a:ext cx="1976" cy="467689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>
            <a:spLocks noChangeAspect="1"/>
          </p:cNvSpPr>
          <p:nvPr/>
        </p:nvSpPr>
        <p:spPr>
          <a:xfrm>
            <a:off x="6580443" y="4958835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6222379" y="6016980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4" name="Straight Connector 43"/>
          <p:cNvCxnSpPr>
            <a:stCxn id="27" idx="7"/>
            <a:endCxn id="23" idx="3"/>
          </p:cNvCxnSpPr>
          <p:nvPr/>
        </p:nvCxnSpPr>
        <p:spPr>
          <a:xfrm flipV="1">
            <a:off x="6472912" y="4161534"/>
            <a:ext cx="365093" cy="3878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786161" y="3737668"/>
                <a:ext cx="63817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161" y="3737668"/>
                <a:ext cx="63817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194693" y="4586011"/>
                <a:ext cx="63817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693" y="4586011"/>
                <a:ext cx="63817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023713" y="5546084"/>
                <a:ext cx="63817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713" y="5546084"/>
                <a:ext cx="63817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963502" y="532825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502" y="5328258"/>
                <a:ext cx="319088" cy="338554"/>
              </a:xfrm>
              <a:prstGeom prst="rect">
                <a:avLst/>
              </a:prstGeom>
              <a:blipFill>
                <a:blip r:embed="rId12"/>
                <a:stretch>
                  <a:fillRect l="-16981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5952134" y="479224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134" y="4792248"/>
                <a:ext cx="319088" cy="338554"/>
              </a:xfrm>
              <a:prstGeom prst="rect">
                <a:avLst/>
              </a:prstGeom>
              <a:blipFill>
                <a:blip r:embed="rId13"/>
                <a:stretch>
                  <a:fillRect l="-26415" r="-9434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/>
          <p:cNvCxnSpPr>
            <a:stCxn id="11" idx="2"/>
            <a:endCxn id="15" idx="6"/>
          </p:cNvCxnSpPr>
          <p:nvPr/>
        </p:nvCxnSpPr>
        <p:spPr>
          <a:xfrm flipV="1">
            <a:off x="8260674" y="5116527"/>
            <a:ext cx="1481" cy="33241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>
            <a:spLocks noChangeAspect="1"/>
          </p:cNvSpPr>
          <p:nvPr/>
        </p:nvSpPr>
        <p:spPr>
          <a:xfrm>
            <a:off x="6969586" y="3683627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6736898" y="3373616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898" y="3373616"/>
                <a:ext cx="319088" cy="338554"/>
              </a:xfrm>
              <a:prstGeom prst="rect">
                <a:avLst/>
              </a:prstGeom>
              <a:blipFill>
                <a:blip r:embed="rId14"/>
                <a:stretch>
                  <a:fillRect l="-38462" r="-21154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val 59"/>
          <p:cNvSpPr>
            <a:spLocks noChangeAspect="1"/>
          </p:cNvSpPr>
          <p:nvPr/>
        </p:nvSpPr>
        <p:spPr>
          <a:xfrm>
            <a:off x="7164184" y="4089267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2" name="Straight Connector 61"/>
          <p:cNvCxnSpPr>
            <a:endCxn id="60" idx="4"/>
          </p:cNvCxnSpPr>
          <p:nvPr/>
        </p:nvCxnSpPr>
        <p:spPr>
          <a:xfrm flipH="1" flipV="1">
            <a:off x="7207384" y="4175667"/>
            <a:ext cx="279099" cy="510317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131168" y="4252186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168" y="4252186"/>
                <a:ext cx="319088" cy="338554"/>
              </a:xfrm>
              <a:prstGeom prst="rect">
                <a:avLst/>
              </a:prstGeom>
              <a:blipFill>
                <a:blip r:embed="rId15"/>
                <a:stretch>
                  <a:fillRect l="-17308" t="-1818" r="-7692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522462" y="3942165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462" y="3942165"/>
                <a:ext cx="319088" cy="338554"/>
              </a:xfrm>
              <a:prstGeom prst="rect">
                <a:avLst/>
              </a:prstGeom>
              <a:blipFill>
                <a:blip r:embed="rId16"/>
                <a:stretch>
                  <a:fillRect l="-38462" t="-1818" r="-23077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Isosceles Triangle 66"/>
          <p:cNvSpPr/>
          <p:nvPr/>
        </p:nvSpPr>
        <p:spPr>
          <a:xfrm>
            <a:off x="8053525" y="3186611"/>
            <a:ext cx="683580" cy="754602"/>
          </a:xfrm>
          <a:prstGeom prst="triangle">
            <a:avLst/>
          </a:prstGeom>
          <a:ln w="127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 rot="5400000">
            <a:off x="8335879" y="3186611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8007886" y="305549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886" y="3055498"/>
                <a:ext cx="319088" cy="338554"/>
              </a:xfrm>
              <a:prstGeom prst="rect">
                <a:avLst/>
              </a:prstGeom>
              <a:blipFill>
                <a:blip r:embed="rId17"/>
                <a:stretch>
                  <a:fillRect l="-40385" r="-21154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Oval 69"/>
          <p:cNvSpPr>
            <a:spLocks noChangeAspect="1"/>
          </p:cNvSpPr>
          <p:nvPr/>
        </p:nvSpPr>
        <p:spPr>
          <a:xfrm rot="5400000">
            <a:off x="8193839" y="4251930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 rot="5400000">
            <a:off x="8195320" y="3800648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938625" y="4091225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625" y="4091225"/>
                <a:ext cx="319088" cy="338554"/>
              </a:xfrm>
              <a:prstGeom prst="rect">
                <a:avLst/>
              </a:prstGeom>
              <a:blipFill>
                <a:blip r:embed="rId18"/>
                <a:stretch>
                  <a:fillRect l="-16981" r="-7547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851326" y="364881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326" y="3648818"/>
                <a:ext cx="319088" cy="338554"/>
              </a:xfrm>
              <a:prstGeom prst="rect">
                <a:avLst/>
              </a:prstGeom>
              <a:blipFill>
                <a:blip r:embed="rId19"/>
                <a:stretch>
                  <a:fillRect l="-38462" t="-1818" r="-23077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/>
          <p:cNvCxnSpPr>
            <a:stCxn id="70" idx="2"/>
            <a:endCxn id="71" idx="6"/>
          </p:cNvCxnSpPr>
          <p:nvPr/>
        </p:nvCxnSpPr>
        <p:spPr>
          <a:xfrm flipV="1">
            <a:off x="8253275" y="3919520"/>
            <a:ext cx="1481" cy="33241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8780" y="3876965"/>
                <a:ext cx="59333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𝑏𝑏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matched edge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𝑏𝑏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edge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" y="3876965"/>
                <a:ext cx="5933335" cy="830997"/>
              </a:xfrm>
              <a:prstGeom prst="rect">
                <a:avLst/>
              </a:prstGeom>
              <a:blipFill>
                <a:blip r:embed="rId20"/>
                <a:stretch>
                  <a:fillRect t="-6618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2955" y="161092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blossom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𝐵𝑇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a subtree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corresponding to it.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" y="1610926"/>
                <a:ext cx="9144000" cy="446276"/>
              </a:xfrm>
              <a:prstGeom prst="rect">
                <a:avLst/>
              </a:prstGeom>
              <a:blipFill>
                <a:blip r:embed="rId21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205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6" grpId="0"/>
      <p:bldP spid="7" grpId="0"/>
      <p:bldP spid="76" grpId="0"/>
      <p:bldP spid="7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6367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Updating skeletons – grow steps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1138182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grow step adds an odd blossom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a child of an existing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blossom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′′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an even blossom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child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𝐵𝑇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8182"/>
                <a:ext cx="9144000" cy="800219"/>
              </a:xfrm>
              <a:prstGeom prst="rect">
                <a:avLst/>
              </a:prstGeom>
              <a:blipFill>
                <a:blip r:embed="rId2"/>
                <a:stretch>
                  <a:fillRect t="-6870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49" y="3165135"/>
                <a:ext cx="6352923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3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3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" y="3165135"/>
                <a:ext cx="6352923" cy="446276"/>
              </a:xfrm>
              <a:prstGeom prst="rect">
                <a:avLst/>
              </a:prstGeom>
              <a:blipFill>
                <a:blip r:embed="rId3"/>
                <a:stretch>
                  <a:fillRect l="-672" t="-10959" r="-576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77" y="2071820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′′</m:t>
                        </m:r>
                      </m:sup>
                    </m:sSup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the unmatched edge connecting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′′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" y="2071820"/>
                <a:ext cx="9144000" cy="446276"/>
              </a:xfrm>
              <a:prstGeom prst="rect">
                <a:avLst/>
              </a:prstGeom>
              <a:blipFill>
                <a:blip r:embed="rId4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-3052" y="3684107"/>
                <a:ext cx="5933335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𝑎𝑑𝑑</m:t>
                    </m:r>
                  </m:oMath>
                </a14:m>
                <a:r>
                  <a:rPr lang="en-US" sz="2300" b="0" i="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𝑙𝑒𝑎𝑓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</m:oMath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52" y="3684107"/>
                <a:ext cx="5933335" cy="446276"/>
              </a:xfrm>
              <a:prstGeom prst="rect">
                <a:avLst/>
              </a:prstGeom>
              <a:blipFill>
                <a:blip r:embed="rId5"/>
                <a:stretch>
                  <a:fillRect t="-9459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Isosceles Triangle 1"/>
          <p:cNvSpPr/>
          <p:nvPr/>
        </p:nvSpPr>
        <p:spPr>
          <a:xfrm>
            <a:off x="7918884" y="5582107"/>
            <a:ext cx="683580" cy="754602"/>
          </a:xfrm>
          <a:prstGeom prst="triangle">
            <a:avLst/>
          </a:prstGeom>
          <a:ln w="127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 rot="5400000">
            <a:off x="8201238" y="5582107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 rot="5400000">
            <a:off x="8202719" y="5130825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919390" y="5421402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390" y="5421402"/>
                <a:ext cx="319088" cy="338554"/>
              </a:xfrm>
              <a:prstGeom prst="rect">
                <a:avLst/>
              </a:prstGeom>
              <a:blipFill>
                <a:blip r:embed="rId6"/>
                <a:stretch>
                  <a:fillRect l="-17308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8169191" y="4296802"/>
            <a:ext cx="170156" cy="1009190"/>
          </a:xfrm>
          <a:prstGeom prst="rect">
            <a:avLst/>
          </a:prstGeom>
          <a:ln w="127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894237" y="4970117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237" y="4970117"/>
                <a:ext cx="319088" cy="338554"/>
              </a:xfrm>
              <a:prstGeom prst="rect">
                <a:avLst/>
              </a:prstGeom>
              <a:blipFill>
                <a:blip r:embed="rId7"/>
                <a:stretch>
                  <a:fillRect l="-26923" r="-9615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>
            <a:spLocks noChangeAspect="1"/>
          </p:cNvSpPr>
          <p:nvPr/>
        </p:nvSpPr>
        <p:spPr>
          <a:xfrm>
            <a:off x="6668987" y="3735221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6090827" y="4605277"/>
            <a:ext cx="691200" cy="6912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825352" y="4220957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6399165" y="4669926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6220403" y="5092005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5919979" y="5585638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6222379" y="5646094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1" name="Straight Connector 30"/>
          <p:cNvCxnSpPr>
            <a:stCxn id="30" idx="0"/>
            <a:endCxn id="28" idx="4"/>
          </p:cNvCxnSpPr>
          <p:nvPr/>
        </p:nvCxnSpPr>
        <p:spPr>
          <a:xfrm flipH="1" flipV="1">
            <a:off x="6263603" y="5178405"/>
            <a:ext cx="1976" cy="467689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>
            <a:spLocks noChangeAspect="1"/>
          </p:cNvSpPr>
          <p:nvPr/>
        </p:nvSpPr>
        <p:spPr>
          <a:xfrm>
            <a:off x="6580443" y="5092005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6222379" y="6150150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4" name="Straight Connector 43"/>
          <p:cNvCxnSpPr>
            <a:stCxn id="27" idx="7"/>
            <a:endCxn id="23" idx="3"/>
          </p:cNvCxnSpPr>
          <p:nvPr/>
        </p:nvCxnSpPr>
        <p:spPr>
          <a:xfrm flipV="1">
            <a:off x="6472912" y="4294704"/>
            <a:ext cx="365093" cy="3878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786161" y="3870838"/>
                <a:ext cx="63817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161" y="3870838"/>
                <a:ext cx="63817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194693" y="4719181"/>
                <a:ext cx="63817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693" y="4719181"/>
                <a:ext cx="63817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023713" y="5679254"/>
                <a:ext cx="63817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713" y="5679254"/>
                <a:ext cx="63817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963502" y="546142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502" y="5461428"/>
                <a:ext cx="319088" cy="338554"/>
              </a:xfrm>
              <a:prstGeom prst="rect">
                <a:avLst/>
              </a:prstGeom>
              <a:blipFill>
                <a:blip r:embed="rId11"/>
                <a:stretch>
                  <a:fillRect l="-1698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5952134" y="492541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134" y="4925418"/>
                <a:ext cx="319088" cy="338554"/>
              </a:xfrm>
              <a:prstGeom prst="rect">
                <a:avLst/>
              </a:prstGeom>
              <a:blipFill>
                <a:blip r:embed="rId12"/>
                <a:stretch>
                  <a:fillRect l="-26415" r="-9434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/>
          <p:cNvCxnSpPr>
            <a:stCxn id="11" idx="2"/>
            <a:endCxn id="15" idx="6"/>
          </p:cNvCxnSpPr>
          <p:nvPr/>
        </p:nvCxnSpPr>
        <p:spPr>
          <a:xfrm flipV="1">
            <a:off x="8260674" y="5249697"/>
            <a:ext cx="1481" cy="33241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>
            <a:spLocks noChangeAspect="1"/>
          </p:cNvSpPr>
          <p:nvPr/>
        </p:nvSpPr>
        <p:spPr>
          <a:xfrm>
            <a:off x="6969586" y="3816797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6736898" y="3506786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898" y="3506786"/>
                <a:ext cx="319088" cy="338554"/>
              </a:xfrm>
              <a:prstGeom prst="rect">
                <a:avLst/>
              </a:prstGeom>
              <a:blipFill>
                <a:blip r:embed="rId13"/>
                <a:stretch>
                  <a:fillRect l="-38462" r="-21154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val 59"/>
          <p:cNvSpPr>
            <a:spLocks noChangeAspect="1"/>
          </p:cNvSpPr>
          <p:nvPr/>
        </p:nvSpPr>
        <p:spPr>
          <a:xfrm>
            <a:off x="7164184" y="4222437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2" name="Straight Connector 61"/>
          <p:cNvCxnSpPr>
            <a:endCxn id="60" idx="4"/>
          </p:cNvCxnSpPr>
          <p:nvPr/>
        </p:nvCxnSpPr>
        <p:spPr>
          <a:xfrm flipH="1" flipV="1">
            <a:off x="7207384" y="4308837"/>
            <a:ext cx="279099" cy="510317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131168" y="4385356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168" y="4385356"/>
                <a:ext cx="319088" cy="338554"/>
              </a:xfrm>
              <a:prstGeom prst="rect">
                <a:avLst/>
              </a:prstGeom>
              <a:blipFill>
                <a:blip r:embed="rId14"/>
                <a:stretch>
                  <a:fillRect l="-17308" r="-7692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522462" y="4075335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462" y="4075335"/>
                <a:ext cx="319088" cy="338554"/>
              </a:xfrm>
              <a:prstGeom prst="rect">
                <a:avLst/>
              </a:prstGeom>
              <a:blipFill>
                <a:blip r:embed="rId15"/>
                <a:stretch>
                  <a:fillRect l="-38462" t="-1818" r="-23077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Isosceles Triangle 66"/>
          <p:cNvSpPr/>
          <p:nvPr/>
        </p:nvSpPr>
        <p:spPr>
          <a:xfrm>
            <a:off x="8053525" y="3319781"/>
            <a:ext cx="683580" cy="754602"/>
          </a:xfrm>
          <a:prstGeom prst="triangle">
            <a:avLst/>
          </a:prstGeom>
          <a:ln w="127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 rot="5400000">
            <a:off x="8335879" y="3319781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8007886" y="318866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886" y="3188668"/>
                <a:ext cx="319088" cy="338554"/>
              </a:xfrm>
              <a:prstGeom prst="rect">
                <a:avLst/>
              </a:prstGeom>
              <a:blipFill>
                <a:blip r:embed="rId16"/>
                <a:stretch>
                  <a:fillRect l="-40385" r="-21154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Oval 69"/>
          <p:cNvSpPr>
            <a:spLocks noChangeAspect="1"/>
          </p:cNvSpPr>
          <p:nvPr/>
        </p:nvSpPr>
        <p:spPr>
          <a:xfrm rot="5400000">
            <a:off x="8193839" y="4385100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 rot="5400000">
            <a:off x="8195320" y="3933818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938625" y="4224395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625" y="4224395"/>
                <a:ext cx="319088" cy="338554"/>
              </a:xfrm>
              <a:prstGeom prst="rect">
                <a:avLst/>
              </a:prstGeom>
              <a:blipFill>
                <a:blip r:embed="rId17"/>
                <a:stretch>
                  <a:fillRect l="-16981" r="-7547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851326" y="378198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′′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326" y="3781988"/>
                <a:ext cx="319088" cy="338554"/>
              </a:xfrm>
              <a:prstGeom prst="rect">
                <a:avLst/>
              </a:prstGeom>
              <a:blipFill>
                <a:blip r:embed="rId18"/>
                <a:stretch>
                  <a:fillRect l="-38462" r="-23077" b="-26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/>
          <p:cNvCxnSpPr>
            <a:stCxn id="70" idx="2"/>
            <a:endCxn id="71" idx="6"/>
          </p:cNvCxnSpPr>
          <p:nvPr/>
        </p:nvCxnSpPr>
        <p:spPr>
          <a:xfrm flipV="1">
            <a:off x="8253275" y="4052690"/>
            <a:ext cx="1481" cy="33241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1833" y="2526064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the matched edge connecting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3" y="2526064"/>
                <a:ext cx="9144000" cy="446276"/>
              </a:xfrm>
              <a:prstGeom prst="rect">
                <a:avLst/>
              </a:prstGeom>
              <a:blipFill>
                <a:blip r:embed="rId19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301" y="4191616"/>
                <a:ext cx="5933335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𝑎𝑑𝑑</m:t>
                    </m:r>
                  </m:oMath>
                </a14:m>
                <a:r>
                  <a:rPr lang="en-US" sz="2300" b="0" i="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𝑙𝑒𝑎𝑓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for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,..,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" y="4191616"/>
                <a:ext cx="5933335" cy="446276"/>
              </a:xfrm>
              <a:prstGeom prst="rect">
                <a:avLst/>
              </a:prstGeom>
              <a:blipFill>
                <a:blip r:embed="rId20"/>
                <a:stretch>
                  <a:fillRect t="-1369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-1575" y="4777543"/>
                <a:ext cx="5933335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𝑎𝑑𝑑</m:t>
                    </m:r>
                  </m:oMath>
                </a14:m>
                <a:r>
                  <a:rPr lang="en-US" sz="2300" b="0" i="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𝑙𝑒𝑎𝑓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5" y="4777543"/>
                <a:ext cx="5933335" cy="446276"/>
              </a:xfrm>
              <a:prstGeom prst="rect">
                <a:avLst/>
              </a:prstGeom>
              <a:blipFill>
                <a:blip r:embed="rId21"/>
                <a:stretch>
                  <a:fillRect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-99" y="5462604"/>
                <a:ext cx="5933335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𝑎𝑑𝑑</m:t>
                    </m:r>
                  </m:oMath>
                </a14:m>
                <a:r>
                  <a:rPr lang="en-US" sz="2300" b="0" i="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𝑙𝑒𝑎𝑓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 for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" y="5462604"/>
                <a:ext cx="5933335" cy="446276"/>
              </a:xfrm>
              <a:prstGeom prst="rect">
                <a:avLst/>
              </a:prstGeom>
              <a:blipFill>
                <a:blip r:embed="rId22"/>
                <a:stretch>
                  <a:fillRect t="-1232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499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6" grpId="0"/>
      <p:bldP spid="7" grpId="0"/>
      <p:bldP spid="48" grpId="0"/>
      <p:bldP spid="49" grpId="0"/>
      <p:bldP spid="50" grpId="0"/>
      <p:bldP spid="5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83774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Updating skeletons – blossom steps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655" y="987256"/>
                <a:ext cx="9144000" cy="831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blossom step merges two alternating paths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sSup>
                          <m:s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blossoms into a single </a:t>
                </a:r>
                <a:r>
                  <a:rPr lang="en-US" sz="23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" y="987256"/>
                <a:ext cx="9144000" cy="831446"/>
              </a:xfrm>
              <a:prstGeom prst="rect">
                <a:avLst/>
              </a:prstGeom>
              <a:blipFill>
                <a:blip r:embed="rId2"/>
                <a:stretch>
                  <a:fillRect t="-6618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>
            <a:spLocks noChangeAspect="1"/>
          </p:cNvSpPr>
          <p:nvPr/>
        </p:nvSpPr>
        <p:spPr>
          <a:xfrm>
            <a:off x="2346803" y="3735221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427205" y="3870838"/>
                <a:ext cx="63817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205" y="3870838"/>
                <a:ext cx="63817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587657" y="4220957"/>
            <a:ext cx="991773" cy="2055881"/>
            <a:chOff x="1587657" y="4220957"/>
            <a:chExt cx="991773" cy="2055881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1758505" y="4605277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2493030" y="422095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2066843" y="466992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888081" y="509200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1587657" y="5585638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1890057" y="5646094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1" name="Straight Connector 30"/>
            <p:cNvCxnSpPr>
              <a:stCxn id="30" idx="0"/>
              <a:endCxn id="28" idx="4"/>
            </p:cNvCxnSpPr>
            <p:nvPr/>
          </p:nvCxnSpPr>
          <p:spPr>
            <a:xfrm flipH="1" flipV="1">
              <a:off x="1931281" y="5178405"/>
              <a:ext cx="1976" cy="467689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248121" y="509200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890057" y="6150150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44" name="Straight Connector 43"/>
            <p:cNvCxnSpPr>
              <a:stCxn id="27" idx="7"/>
              <a:endCxn id="23" idx="3"/>
            </p:cNvCxnSpPr>
            <p:nvPr/>
          </p:nvCxnSpPr>
          <p:spPr>
            <a:xfrm flipV="1">
              <a:off x="2140590" y="4294704"/>
              <a:ext cx="365093" cy="38787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862371" y="4719181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2371" y="4719181"/>
                  <a:ext cx="638175" cy="430887"/>
                </a:xfrm>
                <a:prstGeom prst="rect">
                  <a:avLst/>
                </a:prstGeom>
                <a:blipFill>
                  <a:blip r:embed="rId4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1691391" y="5679254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1391" y="5679254"/>
                  <a:ext cx="638175" cy="430887"/>
                </a:xfrm>
                <a:prstGeom prst="rect">
                  <a:avLst/>
                </a:prstGeom>
                <a:blipFill>
                  <a:blip r:embed="rId5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Oval 57"/>
          <p:cNvSpPr>
            <a:spLocks noChangeAspect="1"/>
          </p:cNvSpPr>
          <p:nvPr/>
        </p:nvSpPr>
        <p:spPr>
          <a:xfrm>
            <a:off x="2637264" y="3816797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9" name="Group 18"/>
          <p:cNvGrpSpPr/>
          <p:nvPr/>
        </p:nvGrpSpPr>
        <p:grpSpPr>
          <a:xfrm>
            <a:off x="5732374" y="3586113"/>
            <a:ext cx="683580" cy="754602"/>
            <a:chOff x="5922880" y="3319781"/>
            <a:chExt cx="683580" cy="754602"/>
          </a:xfrm>
        </p:grpSpPr>
        <p:sp>
          <p:nvSpPr>
            <p:cNvPr id="67" name="Isosceles Triangle 66"/>
            <p:cNvSpPr/>
            <p:nvPr/>
          </p:nvSpPr>
          <p:spPr>
            <a:xfrm>
              <a:off x="5922880" y="3319781"/>
              <a:ext cx="683580" cy="754602"/>
            </a:xfrm>
            <a:prstGeom prst="triangle">
              <a:avLst/>
            </a:prstGeom>
            <a:ln w="1270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5400000">
              <a:off x="6205234" y="3319781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37818" y="4191272"/>
            <a:ext cx="741542" cy="2447281"/>
            <a:chOff x="5442005" y="3933818"/>
            <a:chExt cx="741542" cy="2447281"/>
          </a:xfrm>
        </p:grpSpPr>
        <p:sp>
          <p:nvSpPr>
            <p:cNvPr id="2" name="Isosceles Triangle 1"/>
            <p:cNvSpPr/>
            <p:nvPr/>
          </p:nvSpPr>
          <p:spPr>
            <a:xfrm>
              <a:off x="5442005" y="5626497"/>
              <a:ext cx="683580" cy="754602"/>
            </a:xfrm>
            <a:prstGeom prst="triangle">
              <a:avLst/>
            </a:prstGeom>
            <a:ln w="1270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 rot="5400000">
              <a:off x="5724359" y="5626497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 rot="5400000">
              <a:off x="5725840" y="517521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692312" y="4341192"/>
              <a:ext cx="170156" cy="1009190"/>
            </a:xfrm>
            <a:prstGeom prst="rect">
              <a:avLst/>
            </a:prstGeom>
            <a:ln w="1270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/>
            <p:cNvCxnSpPr>
              <a:stCxn id="11" idx="2"/>
              <a:endCxn id="15" idx="6"/>
            </p:cNvCxnSpPr>
            <p:nvPr/>
          </p:nvCxnSpPr>
          <p:spPr>
            <a:xfrm flipV="1">
              <a:off x="5783795" y="5294087"/>
              <a:ext cx="1481" cy="3324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>
              <a:spLocks noChangeAspect="1"/>
            </p:cNvSpPr>
            <p:nvPr/>
          </p:nvSpPr>
          <p:spPr>
            <a:xfrm rot="5400000">
              <a:off x="5716960" y="442949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5400000">
              <a:off x="6064675" y="3933818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74" name="Straight Connector 73"/>
            <p:cNvCxnSpPr>
              <a:stCxn id="70" idx="2"/>
              <a:endCxn id="71" idx="5"/>
            </p:cNvCxnSpPr>
            <p:nvPr/>
          </p:nvCxnSpPr>
          <p:spPr>
            <a:xfrm flipV="1">
              <a:off x="5776396" y="4035282"/>
              <a:ext cx="305687" cy="39420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 flipH="1">
            <a:off x="2805376" y="4222431"/>
            <a:ext cx="1021206" cy="2055881"/>
            <a:chOff x="1558224" y="4220957"/>
            <a:chExt cx="1021206" cy="2055881"/>
          </a:xfrm>
        </p:grpSpPr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758505" y="4605277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2493030" y="422095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2066843" y="466992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888081" y="509200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587657" y="5585638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890057" y="5646094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76" name="Straight Connector 75"/>
            <p:cNvCxnSpPr>
              <a:stCxn id="75" idx="0"/>
              <a:endCxn id="63" idx="4"/>
            </p:cNvCxnSpPr>
            <p:nvPr/>
          </p:nvCxnSpPr>
          <p:spPr>
            <a:xfrm flipH="1" flipV="1">
              <a:off x="1931281" y="5178405"/>
              <a:ext cx="1976" cy="467689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2248121" y="509200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890057" y="6150150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80" name="Straight Connector 79"/>
            <p:cNvCxnSpPr>
              <a:stCxn id="61" idx="7"/>
              <a:endCxn id="57" idx="3"/>
            </p:cNvCxnSpPr>
            <p:nvPr/>
          </p:nvCxnSpPr>
          <p:spPr>
            <a:xfrm flipV="1">
              <a:off x="2140590" y="4294704"/>
              <a:ext cx="365093" cy="38787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/>
                <p:cNvSpPr txBox="1"/>
                <p:nvPr/>
              </p:nvSpPr>
              <p:spPr>
                <a:xfrm>
                  <a:off x="1738079" y="4719180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8079" y="4719180"/>
                  <a:ext cx="638175" cy="430887"/>
                </a:xfrm>
                <a:prstGeom prst="rect">
                  <a:avLst/>
                </a:prstGeom>
                <a:blipFill>
                  <a:blip r:embed="rId6"/>
                  <a:stretch>
                    <a:fillRect b="-28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1558224" y="5697010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8224" y="5697010"/>
                  <a:ext cx="638175" cy="430887"/>
                </a:xfrm>
                <a:prstGeom prst="rect">
                  <a:avLst/>
                </a:prstGeom>
                <a:blipFill>
                  <a:blip r:embed="rId7"/>
                  <a:stretch>
                    <a:fillRect b="-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Curved Connector 7"/>
          <p:cNvCxnSpPr>
            <a:stCxn id="36" idx="4"/>
            <a:endCxn id="79" idx="4"/>
          </p:cNvCxnSpPr>
          <p:nvPr/>
        </p:nvCxnSpPr>
        <p:spPr>
          <a:xfrm rot="16200000" flipH="1">
            <a:off x="2691666" y="5478141"/>
            <a:ext cx="1474" cy="1518292"/>
          </a:xfrm>
          <a:prstGeom prst="curvedConnector3">
            <a:avLst>
              <a:gd name="adj1" fmla="val 15608820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 flipH="1">
            <a:off x="6168967" y="4191272"/>
            <a:ext cx="741542" cy="2447281"/>
            <a:chOff x="5442005" y="3933818"/>
            <a:chExt cx="741542" cy="2447281"/>
          </a:xfrm>
        </p:grpSpPr>
        <p:sp>
          <p:nvSpPr>
            <p:cNvPr id="84" name="Isosceles Triangle 83"/>
            <p:cNvSpPr/>
            <p:nvPr/>
          </p:nvSpPr>
          <p:spPr>
            <a:xfrm>
              <a:off x="5442005" y="5626497"/>
              <a:ext cx="683580" cy="754602"/>
            </a:xfrm>
            <a:prstGeom prst="triangle">
              <a:avLst/>
            </a:prstGeom>
            <a:ln w="1270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 rot="5400000">
              <a:off x="5724359" y="5626497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 rot="5400000">
              <a:off x="5725840" y="5175215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692312" y="4341192"/>
              <a:ext cx="170156" cy="1009190"/>
            </a:xfrm>
            <a:prstGeom prst="rect">
              <a:avLst/>
            </a:prstGeom>
            <a:ln w="1270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>
              <a:stCxn id="85" idx="2"/>
              <a:endCxn id="86" idx="6"/>
            </p:cNvCxnSpPr>
            <p:nvPr/>
          </p:nvCxnSpPr>
          <p:spPr>
            <a:xfrm flipV="1">
              <a:off x="5783795" y="5294087"/>
              <a:ext cx="1481" cy="3324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/>
            <p:cNvSpPr>
              <a:spLocks noChangeAspect="1"/>
            </p:cNvSpPr>
            <p:nvPr/>
          </p:nvSpPr>
          <p:spPr>
            <a:xfrm rot="5400000">
              <a:off x="5716960" y="4429490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0" name="Oval 89"/>
            <p:cNvSpPr>
              <a:spLocks noChangeAspect="1"/>
            </p:cNvSpPr>
            <p:nvPr/>
          </p:nvSpPr>
          <p:spPr>
            <a:xfrm rot="5400000">
              <a:off x="6064675" y="3933818"/>
              <a:ext cx="118872" cy="11887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91" name="Straight Connector 90"/>
            <p:cNvCxnSpPr>
              <a:stCxn id="89" idx="2"/>
              <a:endCxn id="90" idx="5"/>
            </p:cNvCxnSpPr>
            <p:nvPr/>
          </p:nvCxnSpPr>
          <p:spPr>
            <a:xfrm flipV="1">
              <a:off x="5776396" y="4035282"/>
              <a:ext cx="305687" cy="39420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5189463" y="5316117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463" y="5316117"/>
                <a:ext cx="319088" cy="338554"/>
              </a:xfrm>
              <a:prstGeom prst="rect">
                <a:avLst/>
              </a:prstGeom>
              <a:blipFill>
                <a:blip r:embed="rId8"/>
                <a:stretch>
                  <a:fillRect l="-339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182731" y="453695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731" y="4536958"/>
                <a:ext cx="319088" cy="338554"/>
              </a:xfrm>
              <a:prstGeom prst="rect">
                <a:avLst/>
              </a:prstGeom>
              <a:blipFill>
                <a:blip r:embed="rId9"/>
                <a:stretch>
                  <a:fillRect l="-2452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6744536" y="5317595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536" y="5317595"/>
                <a:ext cx="319088" cy="338554"/>
              </a:xfrm>
              <a:prstGeom prst="rect">
                <a:avLst/>
              </a:prstGeom>
              <a:blipFill>
                <a:blip r:embed="rId10"/>
                <a:stretch>
                  <a:fillRect l="-33962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6737804" y="4538436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804" y="4538436"/>
                <a:ext cx="319088" cy="338554"/>
              </a:xfrm>
              <a:prstGeom prst="rect">
                <a:avLst/>
              </a:prstGeom>
              <a:blipFill>
                <a:blip r:embed="rId11"/>
                <a:stretch>
                  <a:fillRect l="-24528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Oval 95"/>
          <p:cNvSpPr>
            <a:spLocks noChangeAspect="1"/>
          </p:cNvSpPr>
          <p:nvPr/>
        </p:nvSpPr>
        <p:spPr>
          <a:xfrm rot="5400000">
            <a:off x="6726424" y="4190537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7" name="Oval 96"/>
          <p:cNvSpPr>
            <a:spLocks noChangeAspect="1"/>
          </p:cNvSpPr>
          <p:nvPr/>
        </p:nvSpPr>
        <p:spPr>
          <a:xfrm rot="5400000">
            <a:off x="6907233" y="4190537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8" name="Oval 97"/>
          <p:cNvSpPr>
            <a:spLocks noChangeAspect="1"/>
          </p:cNvSpPr>
          <p:nvPr/>
        </p:nvSpPr>
        <p:spPr>
          <a:xfrm rot="5400000">
            <a:off x="7088042" y="4190537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9" name="Oval 98"/>
          <p:cNvSpPr>
            <a:spLocks noChangeAspect="1"/>
          </p:cNvSpPr>
          <p:nvPr/>
        </p:nvSpPr>
        <p:spPr>
          <a:xfrm rot="5400000">
            <a:off x="7268851" y="4190537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 rot="5400000">
            <a:off x="7449660" y="4190537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1" name="Oval 100"/>
          <p:cNvSpPr>
            <a:spLocks noChangeAspect="1"/>
          </p:cNvSpPr>
          <p:nvPr/>
        </p:nvSpPr>
        <p:spPr>
          <a:xfrm rot="5400000">
            <a:off x="7630468" y="4190537"/>
            <a:ext cx="118872" cy="1188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2" name="Straight Connector 101"/>
          <p:cNvCxnSpPr>
            <a:stCxn id="96" idx="3"/>
            <a:endCxn id="68" idx="0"/>
          </p:cNvCxnSpPr>
          <p:nvPr/>
        </p:nvCxnSpPr>
        <p:spPr>
          <a:xfrm flipH="1" flipV="1">
            <a:off x="6133600" y="3645549"/>
            <a:ext cx="610232" cy="56239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101" idx="2"/>
            <a:endCxn id="68" idx="0"/>
          </p:cNvCxnSpPr>
          <p:nvPr/>
        </p:nvCxnSpPr>
        <p:spPr>
          <a:xfrm flipH="1" flipV="1">
            <a:off x="6133600" y="3645549"/>
            <a:ext cx="1556304" cy="54498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97" idx="3"/>
            <a:endCxn id="68" idx="0"/>
          </p:cNvCxnSpPr>
          <p:nvPr/>
        </p:nvCxnSpPr>
        <p:spPr>
          <a:xfrm flipH="1" flipV="1">
            <a:off x="6133600" y="3645549"/>
            <a:ext cx="791041" cy="56239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6655" y="1857993"/>
                <a:ext cx="9144000" cy="446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every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∖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∖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odd,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" y="1857993"/>
                <a:ext cx="9144000" cy="446532"/>
              </a:xfrm>
              <a:prstGeom prst="rect">
                <a:avLst/>
              </a:prstGeom>
              <a:blipFill>
                <a:blip r:embed="rId12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6655" y="234381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leaf child of any vertex in the new blossom, e.g.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" y="2343816"/>
                <a:ext cx="9144000" cy="446276"/>
              </a:xfrm>
              <a:prstGeom prst="rect">
                <a:avLst/>
              </a:prstGeom>
              <a:blipFill>
                <a:blip r:embed="rId13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5714729" y="3453283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729" y="3453283"/>
                <a:ext cx="319088" cy="338554"/>
              </a:xfrm>
              <a:prstGeom prst="rect">
                <a:avLst/>
              </a:prstGeom>
              <a:blipFill>
                <a:blip r:embed="rId14"/>
                <a:stretch>
                  <a:fillRect l="-16981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Box 107"/>
          <p:cNvSpPr txBox="1"/>
          <p:nvPr/>
        </p:nvSpPr>
        <p:spPr>
          <a:xfrm>
            <a:off x="6655" y="2829384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Merge all subtrees to create the subtree of the new blossom.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4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5" grpId="0"/>
      <p:bldP spid="106" grpId="0"/>
      <p:bldP spid="10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83774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Updating skeletons – expand steps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4666391" y="1449510"/>
            <a:ext cx="2584209" cy="4383778"/>
            <a:chOff x="582658" y="1440632"/>
            <a:chExt cx="2584209" cy="4383778"/>
          </a:xfrm>
        </p:grpSpPr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2398578" y="1502810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09" name="Straight Connector 108"/>
            <p:cNvCxnSpPr>
              <a:stCxn id="115" idx="0"/>
              <a:endCxn id="114" idx="4"/>
            </p:cNvCxnSpPr>
            <p:nvPr/>
          </p:nvCxnSpPr>
          <p:spPr>
            <a:xfrm flipV="1">
              <a:off x="1061655" y="4713968"/>
              <a:ext cx="200025" cy="48642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2103840" y="1440632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525680" y="2310688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2206937" y="190861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649380" y="5133210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4" name="Oval 113"/>
            <p:cNvSpPr>
              <a:spLocks noChangeAspect="1"/>
            </p:cNvSpPr>
            <p:nvPr/>
          </p:nvSpPr>
          <p:spPr>
            <a:xfrm>
              <a:off x="1218480" y="462756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018455" y="520039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34018" y="237533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655256" y="27974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8" name="Oval 117"/>
            <p:cNvSpPr>
              <a:spLocks noChangeAspect="1"/>
            </p:cNvSpPr>
            <p:nvPr/>
          </p:nvSpPr>
          <p:spPr>
            <a:xfrm>
              <a:off x="893189" y="3193391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195589" y="32538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20" name="Straight Connector 119"/>
            <p:cNvCxnSpPr>
              <a:stCxn id="119" idx="7"/>
              <a:endCxn id="117" idx="3"/>
            </p:cNvCxnSpPr>
            <p:nvPr/>
          </p:nvCxnSpPr>
          <p:spPr>
            <a:xfrm flipV="1">
              <a:off x="1269336" y="2871163"/>
              <a:ext cx="398573" cy="39533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2015296" y="27974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2" name="Oval 121"/>
            <p:cNvSpPr>
              <a:spLocks noChangeAspect="1"/>
            </p:cNvSpPr>
            <p:nvPr/>
          </p:nvSpPr>
          <p:spPr>
            <a:xfrm>
              <a:off x="2182859" y="3193391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3" name="Oval 122"/>
            <p:cNvSpPr>
              <a:spLocks noChangeAspect="1"/>
            </p:cNvSpPr>
            <p:nvPr/>
          </p:nvSpPr>
          <p:spPr>
            <a:xfrm>
              <a:off x="2480111" y="32538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24" name="Straight Connector 123"/>
            <p:cNvCxnSpPr>
              <a:stCxn id="123" idx="0"/>
              <a:endCxn id="121" idx="5"/>
            </p:cNvCxnSpPr>
            <p:nvPr/>
          </p:nvCxnSpPr>
          <p:spPr>
            <a:xfrm flipH="1" flipV="1">
              <a:off x="2089043" y="2871163"/>
              <a:ext cx="434268" cy="38268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Oval 124"/>
            <p:cNvSpPr>
              <a:spLocks noChangeAspect="1"/>
            </p:cNvSpPr>
            <p:nvPr/>
          </p:nvSpPr>
          <p:spPr>
            <a:xfrm>
              <a:off x="1300364" y="41613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6" name="Oval 125"/>
            <p:cNvSpPr>
              <a:spLocks noChangeAspect="1"/>
            </p:cNvSpPr>
            <p:nvPr/>
          </p:nvSpPr>
          <p:spPr>
            <a:xfrm>
              <a:off x="1195589" y="37579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7" name="Oval 126"/>
            <p:cNvSpPr>
              <a:spLocks noChangeAspect="1"/>
            </p:cNvSpPr>
            <p:nvPr/>
          </p:nvSpPr>
          <p:spPr>
            <a:xfrm>
              <a:off x="997964" y="40951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28" name="Straight Connector 127"/>
            <p:cNvCxnSpPr>
              <a:stCxn id="126" idx="4"/>
              <a:endCxn id="125" idx="0"/>
            </p:cNvCxnSpPr>
            <p:nvPr/>
          </p:nvCxnSpPr>
          <p:spPr>
            <a:xfrm>
              <a:off x="1238789" y="3844303"/>
              <a:ext cx="104775" cy="31707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>
              <a:spLocks noChangeAspect="1"/>
            </p:cNvSpPr>
            <p:nvPr/>
          </p:nvSpPr>
          <p:spPr>
            <a:xfrm>
              <a:off x="2375336" y="41613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0" name="Oval 129"/>
            <p:cNvSpPr>
              <a:spLocks noChangeAspect="1"/>
            </p:cNvSpPr>
            <p:nvPr/>
          </p:nvSpPr>
          <p:spPr>
            <a:xfrm>
              <a:off x="2480111" y="37579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1" name="Oval 130"/>
            <p:cNvSpPr>
              <a:spLocks noChangeAspect="1"/>
            </p:cNvSpPr>
            <p:nvPr/>
          </p:nvSpPr>
          <p:spPr>
            <a:xfrm>
              <a:off x="2078084" y="40951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32" name="Straight Connector 131"/>
            <p:cNvCxnSpPr>
              <a:stCxn id="130" idx="4"/>
              <a:endCxn id="129" idx="0"/>
            </p:cNvCxnSpPr>
            <p:nvPr/>
          </p:nvCxnSpPr>
          <p:spPr>
            <a:xfrm flipH="1">
              <a:off x="2418536" y="3844303"/>
              <a:ext cx="104775" cy="317073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/>
            <p:cNvSpPr>
              <a:spLocks noChangeAspect="1"/>
            </p:cNvSpPr>
            <p:nvPr/>
          </p:nvSpPr>
          <p:spPr>
            <a:xfrm>
              <a:off x="1502856" y="45309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4" name="Oval 133"/>
            <p:cNvSpPr>
              <a:spLocks noChangeAspect="1"/>
            </p:cNvSpPr>
            <p:nvPr/>
          </p:nvSpPr>
          <p:spPr>
            <a:xfrm>
              <a:off x="2234371" y="45309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35" name="Straight Connector 134"/>
            <p:cNvCxnSpPr>
              <a:stCxn id="134" idx="2"/>
              <a:endCxn id="133" idx="6"/>
            </p:cNvCxnSpPr>
            <p:nvPr/>
          </p:nvCxnSpPr>
          <p:spPr>
            <a:xfrm flipH="1">
              <a:off x="1589256" y="4574166"/>
              <a:ext cx="64511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16" idx="7"/>
              <a:endCxn id="112" idx="3"/>
            </p:cNvCxnSpPr>
            <p:nvPr/>
          </p:nvCxnSpPr>
          <p:spPr>
            <a:xfrm flipV="1">
              <a:off x="1907765" y="1982359"/>
              <a:ext cx="311825" cy="4056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Oval 136"/>
            <p:cNvSpPr>
              <a:spLocks noChangeAspect="1"/>
            </p:cNvSpPr>
            <p:nvPr/>
          </p:nvSpPr>
          <p:spPr>
            <a:xfrm>
              <a:off x="582658" y="2196201"/>
              <a:ext cx="2584209" cy="296227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/>
                <p:cNvSpPr txBox="1"/>
                <p:nvPr/>
              </p:nvSpPr>
              <p:spPr>
                <a:xfrm>
                  <a:off x="701243" y="1916577"/>
                  <a:ext cx="63817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243" y="1916577"/>
                  <a:ext cx="63817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/>
                <p:cNvSpPr txBox="1"/>
                <p:nvPr/>
              </p:nvSpPr>
              <p:spPr>
                <a:xfrm>
                  <a:off x="2231442" y="1575522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1442" y="1575522"/>
                  <a:ext cx="638175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/>
                <p:cNvSpPr txBox="1"/>
                <p:nvPr/>
              </p:nvSpPr>
              <p:spPr>
                <a:xfrm>
                  <a:off x="1600408" y="2396476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408" y="2396476"/>
                  <a:ext cx="638175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/>
                <p:cNvSpPr txBox="1"/>
                <p:nvPr/>
              </p:nvSpPr>
              <p:spPr>
                <a:xfrm>
                  <a:off x="994419" y="3285528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419" y="3285528"/>
                  <a:ext cx="638175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/>
                <p:cNvSpPr txBox="1"/>
                <p:nvPr/>
              </p:nvSpPr>
              <p:spPr>
                <a:xfrm>
                  <a:off x="1050989" y="4176519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989" y="4176519"/>
                  <a:ext cx="63817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/>
                <p:cNvSpPr txBox="1"/>
                <p:nvPr/>
              </p:nvSpPr>
              <p:spPr>
                <a:xfrm>
                  <a:off x="742567" y="5232222"/>
                  <a:ext cx="6381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67" y="5232222"/>
                  <a:ext cx="638175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6" name="Group 175"/>
          <p:cNvGrpSpPr/>
          <p:nvPr/>
        </p:nvGrpSpPr>
        <p:grpSpPr>
          <a:xfrm>
            <a:off x="7706797" y="1410046"/>
            <a:ext cx="915180" cy="4714269"/>
            <a:chOff x="7023214" y="1410046"/>
            <a:chExt cx="915180" cy="4714269"/>
          </a:xfrm>
        </p:grpSpPr>
        <p:sp>
          <p:nvSpPr>
            <p:cNvPr id="177" name="Oval 176"/>
            <p:cNvSpPr>
              <a:spLocks noChangeAspect="1"/>
            </p:cNvSpPr>
            <p:nvPr/>
          </p:nvSpPr>
          <p:spPr>
            <a:xfrm>
              <a:off x="7533104" y="151316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8" name="Oval 177"/>
            <p:cNvSpPr>
              <a:spLocks noChangeAspect="1"/>
            </p:cNvSpPr>
            <p:nvPr/>
          </p:nvSpPr>
          <p:spPr>
            <a:xfrm>
              <a:off x="7318904" y="190887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9" name="Oval 178"/>
            <p:cNvSpPr>
              <a:spLocks noChangeAspect="1"/>
            </p:cNvSpPr>
            <p:nvPr/>
          </p:nvSpPr>
          <p:spPr>
            <a:xfrm>
              <a:off x="7471304" y="190887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0" name="Oval 179"/>
            <p:cNvSpPr>
              <a:spLocks noChangeAspect="1"/>
            </p:cNvSpPr>
            <p:nvPr/>
          </p:nvSpPr>
          <p:spPr>
            <a:xfrm>
              <a:off x="7623704" y="190887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1" name="Oval 180"/>
            <p:cNvSpPr>
              <a:spLocks noChangeAspect="1"/>
            </p:cNvSpPr>
            <p:nvPr/>
          </p:nvSpPr>
          <p:spPr>
            <a:xfrm>
              <a:off x="7776104" y="190887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2" name="Straight Connector 181"/>
            <p:cNvCxnSpPr>
              <a:stCxn id="178" idx="0"/>
              <a:endCxn id="177" idx="3"/>
            </p:cNvCxnSpPr>
            <p:nvPr/>
          </p:nvCxnSpPr>
          <p:spPr>
            <a:xfrm flipV="1">
              <a:off x="7362104" y="1611496"/>
              <a:ext cx="187871" cy="2973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179" idx="0"/>
              <a:endCxn id="177" idx="4"/>
            </p:cNvCxnSpPr>
            <p:nvPr/>
          </p:nvCxnSpPr>
          <p:spPr>
            <a:xfrm flipV="1">
              <a:off x="7514504" y="1628367"/>
              <a:ext cx="76200" cy="2805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80" idx="0"/>
              <a:endCxn id="177" idx="4"/>
            </p:cNvCxnSpPr>
            <p:nvPr/>
          </p:nvCxnSpPr>
          <p:spPr>
            <a:xfrm flipH="1" flipV="1">
              <a:off x="7590704" y="1628367"/>
              <a:ext cx="76200" cy="2805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81" idx="0"/>
              <a:endCxn id="177" idx="5"/>
            </p:cNvCxnSpPr>
            <p:nvPr/>
          </p:nvCxnSpPr>
          <p:spPr>
            <a:xfrm flipH="1" flipV="1">
              <a:off x="7631433" y="1611496"/>
              <a:ext cx="187871" cy="2973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87" idx="2"/>
              <a:endCxn id="178" idx="4"/>
            </p:cNvCxnSpPr>
            <p:nvPr/>
          </p:nvCxnSpPr>
          <p:spPr>
            <a:xfrm flipH="1" flipV="1">
              <a:off x="7362104" y="1995275"/>
              <a:ext cx="7291" cy="3650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/>
            <p:cNvSpPr>
              <a:spLocks noChangeAspect="1"/>
            </p:cNvSpPr>
            <p:nvPr/>
          </p:nvSpPr>
          <p:spPr>
            <a:xfrm rot="5400000">
              <a:off x="7326195" y="236028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8" name="Oval 187"/>
            <p:cNvSpPr>
              <a:spLocks noChangeAspect="1"/>
            </p:cNvSpPr>
            <p:nvPr/>
          </p:nvSpPr>
          <p:spPr>
            <a:xfrm rot="5400000">
              <a:off x="7326195" y="2517040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9" name="Oval 188"/>
            <p:cNvSpPr>
              <a:spLocks noChangeAspect="1"/>
            </p:cNvSpPr>
            <p:nvPr/>
          </p:nvSpPr>
          <p:spPr>
            <a:xfrm rot="5400000">
              <a:off x="7326195" y="267379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0" name="Oval 189"/>
            <p:cNvSpPr>
              <a:spLocks noChangeAspect="1"/>
            </p:cNvSpPr>
            <p:nvPr/>
          </p:nvSpPr>
          <p:spPr>
            <a:xfrm rot="5400000">
              <a:off x="7326195" y="2830550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91" name="Straight Connector 190"/>
            <p:cNvCxnSpPr>
              <a:stCxn id="190" idx="2"/>
              <a:endCxn id="189" idx="6"/>
            </p:cNvCxnSpPr>
            <p:nvPr/>
          </p:nvCxnSpPr>
          <p:spPr>
            <a:xfrm flipV="1">
              <a:off x="7369395" y="2760195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89" idx="2"/>
              <a:endCxn id="188" idx="6"/>
            </p:cNvCxnSpPr>
            <p:nvPr/>
          </p:nvCxnSpPr>
          <p:spPr>
            <a:xfrm flipV="1">
              <a:off x="7369395" y="2603440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88" idx="2"/>
              <a:endCxn id="187" idx="6"/>
            </p:cNvCxnSpPr>
            <p:nvPr/>
          </p:nvCxnSpPr>
          <p:spPr>
            <a:xfrm flipV="1">
              <a:off x="7369395" y="2446685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/>
            <p:cNvSpPr>
              <a:spLocks noChangeAspect="1"/>
            </p:cNvSpPr>
            <p:nvPr/>
          </p:nvSpPr>
          <p:spPr>
            <a:xfrm rot="5400000">
              <a:off x="7326195" y="29873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95" name="Straight Connector 194"/>
            <p:cNvCxnSpPr>
              <a:stCxn id="194" idx="2"/>
              <a:endCxn id="190" idx="6"/>
            </p:cNvCxnSpPr>
            <p:nvPr/>
          </p:nvCxnSpPr>
          <p:spPr>
            <a:xfrm flipV="1">
              <a:off x="7369395" y="2916950"/>
              <a:ext cx="0" cy="703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94" idx="6"/>
              <a:endCxn id="219" idx="2"/>
            </p:cNvCxnSpPr>
            <p:nvPr/>
          </p:nvCxnSpPr>
          <p:spPr>
            <a:xfrm>
              <a:off x="7369395" y="3073703"/>
              <a:ext cx="0" cy="3001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Oval 196"/>
            <p:cNvSpPr>
              <a:spLocks noChangeAspect="1"/>
            </p:cNvSpPr>
            <p:nvPr/>
          </p:nvSpPr>
          <p:spPr>
            <a:xfrm rot="5400000">
              <a:off x="7326195" y="435510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8" name="Oval 197"/>
            <p:cNvSpPr>
              <a:spLocks noChangeAspect="1"/>
            </p:cNvSpPr>
            <p:nvPr/>
          </p:nvSpPr>
          <p:spPr>
            <a:xfrm rot="5400000">
              <a:off x="7326195" y="451185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9" name="Oval 198"/>
            <p:cNvSpPr>
              <a:spLocks noChangeAspect="1"/>
            </p:cNvSpPr>
            <p:nvPr/>
          </p:nvSpPr>
          <p:spPr>
            <a:xfrm rot="5400000">
              <a:off x="7326195" y="466861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0" name="Oval 199"/>
            <p:cNvSpPr>
              <a:spLocks noChangeAspect="1"/>
            </p:cNvSpPr>
            <p:nvPr/>
          </p:nvSpPr>
          <p:spPr>
            <a:xfrm rot="5400000">
              <a:off x="7326195" y="482536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01" name="Straight Connector 200"/>
            <p:cNvCxnSpPr>
              <a:stCxn id="200" idx="2"/>
              <a:endCxn id="199" idx="6"/>
            </p:cNvCxnSpPr>
            <p:nvPr/>
          </p:nvCxnSpPr>
          <p:spPr>
            <a:xfrm flipV="1">
              <a:off x="7369395" y="4755012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199" idx="2"/>
              <a:endCxn id="198" idx="6"/>
            </p:cNvCxnSpPr>
            <p:nvPr/>
          </p:nvCxnSpPr>
          <p:spPr>
            <a:xfrm flipV="1">
              <a:off x="7369395" y="4598257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98" idx="2"/>
              <a:endCxn id="197" idx="6"/>
            </p:cNvCxnSpPr>
            <p:nvPr/>
          </p:nvCxnSpPr>
          <p:spPr>
            <a:xfrm flipV="1">
              <a:off x="7369395" y="4441502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/>
            <p:cNvSpPr>
              <a:spLocks noChangeAspect="1"/>
            </p:cNvSpPr>
            <p:nvPr/>
          </p:nvSpPr>
          <p:spPr>
            <a:xfrm rot="5400000">
              <a:off x="7326195" y="4982120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05" name="Straight Connector 204"/>
            <p:cNvCxnSpPr>
              <a:stCxn id="204" idx="2"/>
              <a:endCxn id="200" idx="6"/>
            </p:cNvCxnSpPr>
            <p:nvPr/>
          </p:nvCxnSpPr>
          <p:spPr>
            <a:xfrm flipV="1">
              <a:off x="7369395" y="4911767"/>
              <a:ext cx="0" cy="703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Oval 205"/>
            <p:cNvSpPr>
              <a:spLocks noChangeAspect="1"/>
            </p:cNvSpPr>
            <p:nvPr/>
          </p:nvSpPr>
          <p:spPr>
            <a:xfrm>
              <a:off x="7101148" y="578352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7" name="Oval 206"/>
            <p:cNvSpPr>
              <a:spLocks noChangeAspect="1"/>
            </p:cNvSpPr>
            <p:nvPr/>
          </p:nvSpPr>
          <p:spPr>
            <a:xfrm>
              <a:off x="7253548" y="578352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8" name="Oval 207"/>
            <p:cNvSpPr>
              <a:spLocks noChangeAspect="1"/>
            </p:cNvSpPr>
            <p:nvPr/>
          </p:nvSpPr>
          <p:spPr>
            <a:xfrm>
              <a:off x="7405948" y="578352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9" name="Oval 208"/>
            <p:cNvSpPr>
              <a:spLocks noChangeAspect="1"/>
            </p:cNvSpPr>
            <p:nvPr/>
          </p:nvSpPr>
          <p:spPr>
            <a:xfrm>
              <a:off x="7558348" y="578352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10" name="Straight Connector 209"/>
            <p:cNvCxnSpPr>
              <a:stCxn id="206" idx="0"/>
              <a:endCxn id="214" idx="5"/>
            </p:cNvCxnSpPr>
            <p:nvPr/>
          </p:nvCxnSpPr>
          <p:spPr>
            <a:xfrm flipV="1">
              <a:off x="7144348" y="5473993"/>
              <a:ext cx="195280" cy="3095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07" idx="0"/>
              <a:endCxn id="214" idx="6"/>
            </p:cNvCxnSpPr>
            <p:nvPr/>
          </p:nvCxnSpPr>
          <p:spPr>
            <a:xfrm flipV="1">
              <a:off x="7296748" y="5486144"/>
              <a:ext cx="72215" cy="2973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08" idx="0"/>
              <a:endCxn id="214" idx="6"/>
            </p:cNvCxnSpPr>
            <p:nvPr/>
          </p:nvCxnSpPr>
          <p:spPr>
            <a:xfrm flipH="1" flipV="1">
              <a:off x="7368963" y="5486144"/>
              <a:ext cx="80185" cy="2973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09" idx="0"/>
              <a:endCxn id="214" idx="7"/>
            </p:cNvCxnSpPr>
            <p:nvPr/>
          </p:nvCxnSpPr>
          <p:spPr>
            <a:xfrm flipH="1" flipV="1">
              <a:off x="7398299" y="5473993"/>
              <a:ext cx="203249" cy="3095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Oval 213"/>
            <p:cNvSpPr>
              <a:spLocks noChangeAspect="1"/>
            </p:cNvSpPr>
            <p:nvPr/>
          </p:nvSpPr>
          <p:spPr>
            <a:xfrm rot="5400000">
              <a:off x="7327477" y="5403171"/>
              <a:ext cx="82973" cy="8297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15" name="Straight Connector 214"/>
            <p:cNvCxnSpPr>
              <a:stCxn id="204" idx="6"/>
              <a:endCxn id="214" idx="2"/>
            </p:cNvCxnSpPr>
            <p:nvPr/>
          </p:nvCxnSpPr>
          <p:spPr>
            <a:xfrm flipH="1">
              <a:off x="7368963" y="5068520"/>
              <a:ext cx="432" cy="3346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stCxn id="226" idx="6"/>
              <a:endCxn id="197" idx="2"/>
            </p:cNvCxnSpPr>
            <p:nvPr/>
          </p:nvCxnSpPr>
          <p:spPr>
            <a:xfrm>
              <a:off x="7369395" y="4087244"/>
              <a:ext cx="0" cy="2678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Oval 216"/>
            <p:cNvSpPr>
              <a:spLocks noChangeAspect="1"/>
            </p:cNvSpPr>
            <p:nvPr/>
          </p:nvSpPr>
          <p:spPr>
            <a:xfrm>
              <a:off x="7247194" y="1410046"/>
              <a:ext cx="691200" cy="807618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8" name="Oval 217"/>
            <p:cNvSpPr>
              <a:spLocks noChangeAspect="1"/>
            </p:cNvSpPr>
            <p:nvPr/>
          </p:nvSpPr>
          <p:spPr>
            <a:xfrm>
              <a:off x="7023214" y="5316697"/>
              <a:ext cx="691200" cy="807618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9" name="Oval 218"/>
            <p:cNvSpPr>
              <a:spLocks noChangeAspect="1"/>
            </p:cNvSpPr>
            <p:nvPr/>
          </p:nvSpPr>
          <p:spPr>
            <a:xfrm rot="5400000">
              <a:off x="7326195" y="337382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0" name="Oval 219"/>
            <p:cNvSpPr>
              <a:spLocks noChangeAspect="1"/>
            </p:cNvSpPr>
            <p:nvPr/>
          </p:nvSpPr>
          <p:spPr>
            <a:xfrm rot="5400000">
              <a:off x="7326195" y="3530581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1" name="Oval 220"/>
            <p:cNvSpPr>
              <a:spLocks noChangeAspect="1"/>
            </p:cNvSpPr>
            <p:nvPr/>
          </p:nvSpPr>
          <p:spPr>
            <a:xfrm rot="5400000">
              <a:off x="7326195" y="368733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2" name="Oval 221"/>
            <p:cNvSpPr>
              <a:spLocks noChangeAspect="1"/>
            </p:cNvSpPr>
            <p:nvPr/>
          </p:nvSpPr>
          <p:spPr>
            <a:xfrm rot="5400000">
              <a:off x="7326195" y="3844091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23" name="Straight Connector 222"/>
            <p:cNvCxnSpPr>
              <a:stCxn id="222" idx="2"/>
              <a:endCxn id="221" idx="6"/>
            </p:cNvCxnSpPr>
            <p:nvPr/>
          </p:nvCxnSpPr>
          <p:spPr>
            <a:xfrm flipV="1">
              <a:off x="7369395" y="3773736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stCxn id="221" idx="2"/>
              <a:endCxn id="220" idx="6"/>
            </p:cNvCxnSpPr>
            <p:nvPr/>
          </p:nvCxnSpPr>
          <p:spPr>
            <a:xfrm flipV="1">
              <a:off x="7369395" y="3616981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220" idx="2"/>
              <a:endCxn id="219" idx="6"/>
            </p:cNvCxnSpPr>
            <p:nvPr/>
          </p:nvCxnSpPr>
          <p:spPr>
            <a:xfrm flipV="1">
              <a:off x="7369395" y="3460226"/>
              <a:ext cx="0" cy="703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Oval 225"/>
            <p:cNvSpPr>
              <a:spLocks noChangeAspect="1"/>
            </p:cNvSpPr>
            <p:nvPr/>
          </p:nvSpPr>
          <p:spPr>
            <a:xfrm rot="5400000">
              <a:off x="7326195" y="4000844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27" name="Straight Connector 226"/>
            <p:cNvCxnSpPr>
              <a:stCxn id="226" idx="2"/>
              <a:endCxn id="222" idx="6"/>
            </p:cNvCxnSpPr>
            <p:nvPr/>
          </p:nvCxnSpPr>
          <p:spPr>
            <a:xfrm flipV="1">
              <a:off x="7369395" y="3930491"/>
              <a:ext cx="0" cy="703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TextBox 227"/>
              <p:cNvSpPr txBox="1"/>
              <p:nvPr/>
            </p:nvSpPr>
            <p:spPr>
              <a:xfrm>
                <a:off x="0" y="1138182"/>
                <a:ext cx="4675776" cy="1154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blossoms that remain in the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when an </a:t>
                </a:r>
                <a:r>
                  <a:rPr lang="en-US" sz="23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expanded.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8" name="TextBox 2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38182"/>
                <a:ext cx="4675776" cy="1154162"/>
              </a:xfrm>
              <a:prstGeom prst="rect">
                <a:avLst/>
              </a:prstGeom>
              <a:blipFill>
                <a:blip r:embed="rId8"/>
                <a:stretch>
                  <a:fillRect l="-1304" t="-4762" r="-3259" b="-10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/>
              <p:cNvSpPr txBox="1"/>
              <p:nvPr/>
            </p:nvSpPr>
            <p:spPr>
              <a:xfrm>
                <a:off x="1478" y="2515701"/>
                <a:ext cx="4675776" cy="1154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represented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the path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composed of the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catenation of </a:t>
                </a:r>
                <a:r>
                  <a:rPr lang="en-US" sz="23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subpaths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29" name="TextBox 2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2515701"/>
                <a:ext cx="4675776" cy="1154162"/>
              </a:xfrm>
              <a:prstGeom prst="rect">
                <a:avLst/>
              </a:prstGeom>
              <a:blipFill>
                <a:blip r:embed="rId9"/>
                <a:stretch>
                  <a:fillRect t="-4762" b="-10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/>
              <p:cNvSpPr txBox="1"/>
              <p:nvPr/>
            </p:nvSpPr>
            <p:spPr>
              <a:xfrm>
                <a:off x="2956" y="3866587"/>
                <a:ext cx="4675776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is correctly represented.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1" name="TextBox 2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" y="3866587"/>
                <a:ext cx="4675776" cy="800219"/>
              </a:xfrm>
              <a:prstGeom prst="rect">
                <a:avLst/>
              </a:prstGeom>
              <a:blipFill>
                <a:blip r:embed="rId10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/>
              <p:cNvSpPr txBox="1"/>
              <p:nvPr/>
            </p:nvSpPr>
            <p:spPr>
              <a:xfrm>
                <a:off x="7691528" y="3209315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2" name="TextBox 2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528" y="3209315"/>
                <a:ext cx="319088" cy="338554"/>
              </a:xfrm>
              <a:prstGeom prst="rect">
                <a:avLst/>
              </a:prstGeom>
              <a:blipFill>
                <a:blip r:embed="rId11"/>
                <a:stretch>
                  <a:fillRect l="-34615" r="-1923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TextBox 232"/>
              <p:cNvSpPr txBox="1"/>
              <p:nvPr/>
            </p:nvSpPr>
            <p:spPr>
              <a:xfrm>
                <a:off x="7691528" y="223424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3" name="TextBox 2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528" y="2234248"/>
                <a:ext cx="319088" cy="338554"/>
              </a:xfrm>
              <a:prstGeom prst="rect">
                <a:avLst/>
              </a:prstGeom>
              <a:blipFill>
                <a:blip r:embed="rId12"/>
                <a:stretch>
                  <a:fillRect l="-25000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/>
              <p:cNvSpPr txBox="1"/>
              <p:nvPr/>
            </p:nvSpPr>
            <p:spPr>
              <a:xfrm>
                <a:off x="7691528" y="2803902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4" name="TextBox 2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528" y="2803902"/>
                <a:ext cx="319088" cy="338554"/>
              </a:xfrm>
              <a:prstGeom prst="rect">
                <a:avLst/>
              </a:prstGeom>
              <a:blipFill>
                <a:blip r:embed="rId13"/>
                <a:stretch>
                  <a:fillRect l="-34615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/>
              <p:cNvSpPr txBox="1"/>
              <p:nvPr/>
            </p:nvSpPr>
            <p:spPr>
              <a:xfrm>
                <a:off x="7691528" y="3833708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5" name="TextBox 2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528" y="3833708"/>
                <a:ext cx="319088" cy="338554"/>
              </a:xfrm>
              <a:prstGeom prst="rect">
                <a:avLst/>
              </a:prstGeom>
              <a:blipFill>
                <a:blip r:embed="rId14"/>
                <a:stretch>
                  <a:fillRect l="-25000" r="-3846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TextBox 235"/>
              <p:cNvSpPr txBox="1"/>
              <p:nvPr/>
            </p:nvSpPr>
            <p:spPr>
              <a:xfrm>
                <a:off x="7691528" y="4242081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6" name="TextBox 2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528" y="4242081"/>
                <a:ext cx="319088" cy="338554"/>
              </a:xfrm>
              <a:prstGeom prst="rect">
                <a:avLst/>
              </a:prstGeom>
              <a:blipFill>
                <a:blip r:embed="rId15"/>
                <a:stretch>
                  <a:fillRect l="-25000" r="-3846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/>
              <p:cNvSpPr txBox="1"/>
              <p:nvPr/>
            </p:nvSpPr>
            <p:spPr>
              <a:xfrm>
                <a:off x="7691528" y="4811735"/>
                <a:ext cx="319088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7" name="TextBox 2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528" y="4811735"/>
                <a:ext cx="319088" cy="338554"/>
              </a:xfrm>
              <a:prstGeom prst="rect">
                <a:avLst/>
              </a:prstGeom>
              <a:blipFill>
                <a:blip r:embed="rId16"/>
                <a:stretch>
                  <a:fillRect l="-34615" r="-1923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/>
              <p:cNvSpPr txBox="1"/>
              <p:nvPr/>
            </p:nvSpPr>
            <p:spPr>
              <a:xfrm>
                <a:off x="4432" y="4755837"/>
                <a:ext cx="4675776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every even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 each vertex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∖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 new child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8" name="TextBox 2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" y="4755837"/>
                <a:ext cx="4675776" cy="800219"/>
              </a:xfrm>
              <a:prstGeom prst="rect">
                <a:avLst/>
              </a:prstGeom>
              <a:blipFill>
                <a:blip r:embed="rId17"/>
                <a:stretch>
                  <a:fillRect t="-6107" r="-652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8083525" y="3417026"/>
            <a:ext cx="879747" cy="669374"/>
            <a:chOff x="8083525" y="3417026"/>
            <a:chExt cx="879747" cy="669374"/>
          </a:xfrm>
        </p:grpSpPr>
        <p:sp>
          <p:nvSpPr>
            <p:cNvPr id="239" name="Oval 238"/>
            <p:cNvSpPr>
              <a:spLocks noChangeAspect="1"/>
            </p:cNvSpPr>
            <p:nvPr/>
          </p:nvSpPr>
          <p:spPr>
            <a:xfrm rot="5400000">
              <a:off x="8352100" y="4004104"/>
              <a:ext cx="82296" cy="82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0" name="Oval 239"/>
            <p:cNvSpPr>
              <a:spLocks noChangeAspect="1"/>
            </p:cNvSpPr>
            <p:nvPr/>
          </p:nvSpPr>
          <p:spPr>
            <a:xfrm rot="5400000">
              <a:off x="8484319" y="4004104"/>
              <a:ext cx="82296" cy="82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1" name="Oval 240"/>
            <p:cNvSpPr>
              <a:spLocks noChangeAspect="1"/>
            </p:cNvSpPr>
            <p:nvPr/>
          </p:nvSpPr>
          <p:spPr>
            <a:xfrm rot="5400000">
              <a:off x="8616538" y="4004104"/>
              <a:ext cx="82296" cy="82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2" name="Oval 241"/>
            <p:cNvSpPr>
              <a:spLocks noChangeAspect="1"/>
            </p:cNvSpPr>
            <p:nvPr/>
          </p:nvSpPr>
          <p:spPr>
            <a:xfrm rot="5400000">
              <a:off x="8880976" y="4004104"/>
              <a:ext cx="82296" cy="82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4" name="Oval 243"/>
            <p:cNvSpPr>
              <a:spLocks noChangeAspect="1"/>
            </p:cNvSpPr>
            <p:nvPr/>
          </p:nvSpPr>
          <p:spPr>
            <a:xfrm rot="5400000">
              <a:off x="8748757" y="4004104"/>
              <a:ext cx="82296" cy="8229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45" name="Straight Connector 244"/>
            <p:cNvCxnSpPr>
              <a:stCxn id="239" idx="2"/>
              <a:endCxn id="219" idx="7"/>
            </p:cNvCxnSpPr>
            <p:nvPr/>
          </p:nvCxnSpPr>
          <p:spPr>
            <a:xfrm flipH="1" flipV="1">
              <a:off x="8083525" y="3447573"/>
              <a:ext cx="309723" cy="5565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42" idx="2"/>
              <a:endCxn id="219" idx="0"/>
            </p:cNvCxnSpPr>
            <p:nvPr/>
          </p:nvCxnSpPr>
          <p:spPr>
            <a:xfrm flipH="1" flipV="1">
              <a:off x="8096178" y="3417026"/>
              <a:ext cx="825946" cy="58707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40" idx="2"/>
              <a:endCxn id="219" idx="0"/>
            </p:cNvCxnSpPr>
            <p:nvPr/>
          </p:nvCxnSpPr>
          <p:spPr>
            <a:xfrm flipH="1" flipV="1">
              <a:off x="8096178" y="3417026"/>
              <a:ext cx="429289" cy="58707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216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/>
      <p:bldP spid="229" grpId="0"/>
      <p:bldP spid="231" grpId="0"/>
      <p:bldP spid="23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 Box 3"/>
          <p:cNvSpPr txBox="1">
            <a:spLocks noChangeArrowheads="1"/>
          </p:cNvSpPr>
          <p:nvPr/>
        </p:nvSpPr>
        <p:spPr bwMode="auto">
          <a:xfrm>
            <a:off x="-6696" y="138532"/>
            <a:ext cx="9154440" cy="61555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0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Subtree-Merge</a:t>
            </a: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-</a:t>
            </a:r>
            <a:r>
              <a:rPr kumimoji="0" lang="en-US" sz="4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Findmin</a:t>
            </a:r>
            <a:endParaRPr kumimoji="0" lang="en-GB" sz="40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6655" y="889600"/>
                <a:ext cx="9144000" cy="845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Replace every non-tree arc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two non-tree arcs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𝐿𝐶𝐴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𝐿𝐶𝐴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same cost.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" y="889600"/>
                <a:ext cx="9144000" cy="845809"/>
              </a:xfrm>
              <a:prstGeom prst="rect">
                <a:avLst/>
              </a:prstGeom>
              <a:blipFill>
                <a:blip r:embed="rId2"/>
                <a:stretch>
                  <a:fillRect t="-6475" b="-1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434964" y="2059133"/>
            <a:ext cx="4172544" cy="4566283"/>
            <a:chOff x="1287224" y="2059133"/>
            <a:chExt cx="4172544" cy="4566283"/>
          </a:xfrm>
        </p:grpSpPr>
        <p:cxnSp>
          <p:nvCxnSpPr>
            <p:cNvPr id="13" name="Straight Connector 12"/>
            <p:cNvCxnSpPr>
              <a:stCxn id="37" idx="12"/>
              <a:endCxn id="35" idx="39"/>
            </p:cNvCxnSpPr>
            <p:nvPr/>
          </p:nvCxnSpPr>
          <p:spPr>
            <a:xfrm flipV="1">
              <a:off x="2742134" y="2225751"/>
              <a:ext cx="508268" cy="6441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32-Point Star 2"/>
            <p:cNvSpPr>
              <a:spLocks noChangeAspect="1"/>
            </p:cNvSpPr>
            <p:nvPr/>
          </p:nvSpPr>
          <p:spPr bwMode="auto">
            <a:xfrm flipH="1">
              <a:off x="3227261" y="2059133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32-Point Star 2"/>
            <p:cNvSpPr>
              <a:spLocks noChangeAspect="1"/>
            </p:cNvSpPr>
            <p:nvPr/>
          </p:nvSpPr>
          <p:spPr bwMode="auto">
            <a:xfrm flipH="1">
              <a:off x="2601176" y="2862120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32-Point Star 2"/>
            <p:cNvSpPr>
              <a:spLocks noChangeAspect="1"/>
            </p:cNvSpPr>
            <p:nvPr/>
          </p:nvSpPr>
          <p:spPr bwMode="auto">
            <a:xfrm flipH="1">
              <a:off x="3853346" y="2862120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32-Point Star 2"/>
            <p:cNvSpPr>
              <a:spLocks noChangeAspect="1"/>
            </p:cNvSpPr>
            <p:nvPr/>
          </p:nvSpPr>
          <p:spPr bwMode="auto">
            <a:xfrm flipH="1">
              <a:off x="1977597" y="3665108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32-Point Star 2"/>
            <p:cNvSpPr>
              <a:spLocks noChangeAspect="1"/>
            </p:cNvSpPr>
            <p:nvPr/>
          </p:nvSpPr>
          <p:spPr bwMode="auto">
            <a:xfrm flipH="1">
              <a:off x="2826688" y="3665108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32-Point Star 2"/>
            <p:cNvSpPr>
              <a:spLocks noChangeAspect="1"/>
            </p:cNvSpPr>
            <p:nvPr/>
          </p:nvSpPr>
          <p:spPr bwMode="auto">
            <a:xfrm flipH="1">
              <a:off x="3925206" y="3665108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32-Point Star 2"/>
            <p:cNvSpPr>
              <a:spLocks noChangeAspect="1"/>
            </p:cNvSpPr>
            <p:nvPr/>
          </p:nvSpPr>
          <p:spPr bwMode="auto">
            <a:xfrm flipH="1">
              <a:off x="3428286" y="3665108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32-Point Star 2"/>
            <p:cNvSpPr>
              <a:spLocks noChangeAspect="1"/>
            </p:cNvSpPr>
            <p:nvPr/>
          </p:nvSpPr>
          <p:spPr bwMode="auto">
            <a:xfrm flipH="1">
              <a:off x="4523934" y="3665108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32-Point Star 2"/>
            <p:cNvSpPr>
              <a:spLocks noChangeAspect="1"/>
            </p:cNvSpPr>
            <p:nvPr/>
          </p:nvSpPr>
          <p:spPr bwMode="auto">
            <a:xfrm flipH="1">
              <a:off x="1287224" y="4468095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32-Point Star 2"/>
            <p:cNvSpPr>
              <a:spLocks noChangeAspect="1"/>
            </p:cNvSpPr>
            <p:nvPr/>
          </p:nvSpPr>
          <p:spPr bwMode="auto">
            <a:xfrm flipH="1">
              <a:off x="2276065" y="4468095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32-Point Star 2"/>
            <p:cNvSpPr>
              <a:spLocks noChangeAspect="1"/>
            </p:cNvSpPr>
            <p:nvPr/>
          </p:nvSpPr>
          <p:spPr bwMode="auto">
            <a:xfrm flipH="1">
              <a:off x="2944080" y="4468095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32-Point Star 2"/>
            <p:cNvSpPr>
              <a:spLocks noChangeAspect="1"/>
            </p:cNvSpPr>
            <p:nvPr/>
          </p:nvSpPr>
          <p:spPr bwMode="auto">
            <a:xfrm flipH="1">
              <a:off x="3566048" y="4468095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32-Point Star 2"/>
            <p:cNvSpPr>
              <a:spLocks noChangeAspect="1"/>
            </p:cNvSpPr>
            <p:nvPr/>
          </p:nvSpPr>
          <p:spPr bwMode="auto">
            <a:xfrm flipH="1">
              <a:off x="4342027" y="4468095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32-Point Star 2"/>
            <p:cNvSpPr>
              <a:spLocks noChangeAspect="1"/>
            </p:cNvSpPr>
            <p:nvPr/>
          </p:nvSpPr>
          <p:spPr bwMode="auto">
            <a:xfrm flipH="1">
              <a:off x="5072436" y="4468095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32-Point Star 2"/>
            <p:cNvSpPr>
              <a:spLocks noChangeAspect="1"/>
            </p:cNvSpPr>
            <p:nvPr/>
          </p:nvSpPr>
          <p:spPr bwMode="auto">
            <a:xfrm flipH="1">
              <a:off x="2024519" y="5271083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32-Point Star 2"/>
            <p:cNvSpPr>
              <a:spLocks noChangeAspect="1"/>
            </p:cNvSpPr>
            <p:nvPr/>
          </p:nvSpPr>
          <p:spPr bwMode="auto">
            <a:xfrm flipH="1">
              <a:off x="2519375" y="5271083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32-Point Star 2"/>
            <p:cNvSpPr>
              <a:spLocks noChangeAspect="1"/>
            </p:cNvSpPr>
            <p:nvPr/>
          </p:nvSpPr>
          <p:spPr bwMode="auto">
            <a:xfrm flipH="1">
              <a:off x="3209757" y="5271083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32-Point Star 2"/>
            <p:cNvSpPr>
              <a:spLocks noChangeAspect="1"/>
            </p:cNvSpPr>
            <p:nvPr/>
          </p:nvSpPr>
          <p:spPr bwMode="auto">
            <a:xfrm flipH="1">
              <a:off x="3734925" y="5271083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32-Point Star 2"/>
            <p:cNvSpPr>
              <a:spLocks noChangeAspect="1"/>
            </p:cNvSpPr>
            <p:nvPr/>
          </p:nvSpPr>
          <p:spPr bwMode="auto">
            <a:xfrm flipH="1">
              <a:off x="4280246" y="5271083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32-Point Star 2"/>
            <p:cNvSpPr>
              <a:spLocks noChangeAspect="1"/>
            </p:cNvSpPr>
            <p:nvPr/>
          </p:nvSpPr>
          <p:spPr bwMode="auto">
            <a:xfrm flipH="1">
              <a:off x="4806091" y="5271083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" name="32-Point Star 2"/>
            <p:cNvSpPr>
              <a:spLocks noChangeAspect="1"/>
            </p:cNvSpPr>
            <p:nvPr/>
          </p:nvSpPr>
          <p:spPr bwMode="auto">
            <a:xfrm flipH="1">
              <a:off x="2977032" y="6074070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0" name="32-Point Star 2"/>
            <p:cNvSpPr>
              <a:spLocks noChangeAspect="1"/>
            </p:cNvSpPr>
            <p:nvPr/>
          </p:nvSpPr>
          <p:spPr bwMode="auto">
            <a:xfrm flipH="1">
              <a:off x="3475432" y="6074070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32-Point Star 2"/>
            <p:cNvSpPr>
              <a:spLocks noChangeAspect="1"/>
            </p:cNvSpPr>
            <p:nvPr/>
          </p:nvSpPr>
          <p:spPr bwMode="auto">
            <a:xfrm flipH="1">
              <a:off x="4539740" y="6074070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2" name="32-Point Star 2"/>
            <p:cNvSpPr>
              <a:spLocks noChangeAspect="1"/>
            </p:cNvSpPr>
            <p:nvPr/>
          </p:nvSpPr>
          <p:spPr bwMode="auto">
            <a:xfrm flipH="1">
              <a:off x="5072441" y="6074070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5" name="Straight Connector 74"/>
            <p:cNvCxnSpPr>
              <a:stCxn id="39" idx="19"/>
              <a:endCxn id="35" idx="55"/>
            </p:cNvCxnSpPr>
            <p:nvPr/>
          </p:nvCxnSpPr>
          <p:spPr>
            <a:xfrm flipH="1" flipV="1">
              <a:off x="3393879" y="2239883"/>
              <a:ext cx="531819" cy="6266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38" idx="13"/>
              <a:endCxn id="37" idx="40"/>
            </p:cNvCxnSpPr>
            <p:nvPr/>
          </p:nvCxnSpPr>
          <p:spPr>
            <a:xfrm flipV="1">
              <a:off x="2109135" y="3036151"/>
              <a:ext cx="521901" cy="6333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40" idx="17"/>
              <a:endCxn id="37" idx="50"/>
            </p:cNvCxnSpPr>
            <p:nvPr/>
          </p:nvCxnSpPr>
          <p:spPr>
            <a:xfrm flipH="1" flipV="1">
              <a:off x="2723010" y="3064052"/>
              <a:ext cx="195630" cy="60154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42" idx="13"/>
              <a:endCxn id="39" idx="43"/>
            </p:cNvCxnSpPr>
            <p:nvPr/>
          </p:nvCxnSpPr>
          <p:spPr>
            <a:xfrm flipV="1">
              <a:off x="3559824" y="3053973"/>
              <a:ext cx="347410" cy="61552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41" idx="16"/>
              <a:endCxn id="39" idx="50"/>
            </p:cNvCxnSpPr>
            <p:nvPr/>
          </p:nvCxnSpPr>
          <p:spPr>
            <a:xfrm flipH="1" flipV="1">
              <a:off x="3975180" y="3064052"/>
              <a:ext cx="51971" cy="601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43" idx="20"/>
              <a:endCxn id="39" idx="57"/>
            </p:cNvCxnSpPr>
            <p:nvPr/>
          </p:nvCxnSpPr>
          <p:spPr>
            <a:xfrm flipH="1" flipV="1">
              <a:off x="4034096" y="3028739"/>
              <a:ext cx="552771" cy="6441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44" idx="12"/>
              <a:endCxn id="38" idx="40"/>
            </p:cNvCxnSpPr>
            <p:nvPr/>
          </p:nvCxnSpPr>
          <p:spPr>
            <a:xfrm flipV="1">
              <a:off x="1428181" y="3839139"/>
              <a:ext cx="579275" cy="63671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45" idx="16"/>
              <a:endCxn id="38" idx="53"/>
            </p:cNvCxnSpPr>
            <p:nvPr/>
          </p:nvCxnSpPr>
          <p:spPr>
            <a:xfrm flipH="1" flipV="1">
              <a:off x="2127599" y="3856960"/>
              <a:ext cx="250411" cy="6111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46" idx="15"/>
              <a:endCxn id="40" idx="50"/>
            </p:cNvCxnSpPr>
            <p:nvPr/>
          </p:nvCxnSpPr>
          <p:spPr>
            <a:xfrm flipH="1" flipV="1">
              <a:off x="2948522" y="3867040"/>
              <a:ext cx="107496" cy="60154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47" idx="11"/>
              <a:endCxn id="41" idx="42"/>
            </p:cNvCxnSpPr>
            <p:nvPr/>
          </p:nvCxnSpPr>
          <p:spPr>
            <a:xfrm flipV="1">
              <a:off x="3716050" y="3851817"/>
              <a:ext cx="254463" cy="62831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48" idx="18"/>
              <a:endCxn id="41" idx="51"/>
            </p:cNvCxnSpPr>
            <p:nvPr/>
          </p:nvCxnSpPr>
          <p:spPr>
            <a:xfrm flipH="1" flipV="1">
              <a:off x="4056743" y="3864608"/>
              <a:ext cx="367340" cy="6054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49" idx="18"/>
              <a:endCxn id="43" idx="55"/>
            </p:cNvCxnSpPr>
            <p:nvPr/>
          </p:nvCxnSpPr>
          <p:spPr>
            <a:xfrm flipH="1" flipV="1">
              <a:off x="4690553" y="3845858"/>
              <a:ext cx="463940" cy="62419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61" idx="12"/>
              <a:endCxn id="45" idx="40"/>
            </p:cNvCxnSpPr>
            <p:nvPr/>
          </p:nvCxnSpPr>
          <p:spPr>
            <a:xfrm flipV="1">
              <a:off x="2165476" y="4642126"/>
              <a:ext cx="140448" cy="63671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62" idx="15"/>
              <a:endCxn id="45" idx="55"/>
            </p:cNvCxnSpPr>
            <p:nvPr/>
          </p:nvCxnSpPr>
          <p:spPr>
            <a:xfrm flipH="1" flipV="1">
              <a:off x="2442683" y="4648845"/>
              <a:ext cx="188630" cy="6227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63" idx="14"/>
              <a:endCxn id="47" idx="42"/>
            </p:cNvCxnSpPr>
            <p:nvPr/>
          </p:nvCxnSpPr>
          <p:spPr>
            <a:xfrm flipV="1">
              <a:off x="3331591" y="4654805"/>
              <a:ext cx="279764" cy="61823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64" idx="16"/>
              <a:endCxn id="47" idx="51"/>
            </p:cNvCxnSpPr>
            <p:nvPr/>
          </p:nvCxnSpPr>
          <p:spPr>
            <a:xfrm flipH="1" flipV="1">
              <a:off x="3697586" y="4667596"/>
              <a:ext cx="139284" cy="6034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65" idx="19"/>
              <a:endCxn id="48" idx="44"/>
            </p:cNvCxnSpPr>
            <p:nvPr/>
          </p:nvCxnSpPr>
          <p:spPr>
            <a:xfrm flipV="1">
              <a:off x="4352599" y="4664226"/>
              <a:ext cx="52361" cy="61124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66" idx="20"/>
              <a:endCxn id="48" idx="57"/>
            </p:cNvCxnSpPr>
            <p:nvPr/>
          </p:nvCxnSpPr>
          <p:spPr>
            <a:xfrm flipH="1" flipV="1">
              <a:off x="4522777" y="4634714"/>
              <a:ext cx="346247" cy="6441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69" idx="14"/>
              <a:endCxn id="63" idx="43"/>
            </p:cNvCxnSpPr>
            <p:nvPr/>
          </p:nvCxnSpPr>
          <p:spPr>
            <a:xfrm flipV="1">
              <a:off x="3098866" y="5462935"/>
              <a:ext cx="164779" cy="61309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H="1" flipV="1">
              <a:off x="3393209" y="5461626"/>
              <a:ext cx="154577" cy="63671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71" idx="13"/>
              <a:endCxn id="66" idx="42"/>
            </p:cNvCxnSpPr>
            <p:nvPr/>
          </p:nvCxnSpPr>
          <p:spPr>
            <a:xfrm flipV="1">
              <a:off x="4671278" y="5457792"/>
              <a:ext cx="180120" cy="62066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72" idx="16"/>
              <a:endCxn id="66" idx="53"/>
            </p:cNvCxnSpPr>
            <p:nvPr/>
          </p:nvCxnSpPr>
          <p:spPr>
            <a:xfrm flipH="1" flipV="1">
              <a:off x="4956093" y="5462935"/>
              <a:ext cx="218294" cy="6111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/>
            <p:cNvSpPr/>
            <p:nvPr/>
          </p:nvSpPr>
          <p:spPr>
            <a:xfrm rot="20485251">
              <a:off x="2543458" y="2662360"/>
              <a:ext cx="566133" cy="1422500"/>
            </a:xfrm>
            <a:prstGeom prst="ellipse">
              <a:avLst/>
            </a:prstGeom>
            <a:ln w="1905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 sz="2400"/>
            </a:p>
          </p:txBody>
        </p:sp>
        <p:sp>
          <p:nvSpPr>
            <p:cNvPr id="164" name="Oval 163"/>
            <p:cNvSpPr/>
            <p:nvPr/>
          </p:nvSpPr>
          <p:spPr>
            <a:xfrm rot="890135">
              <a:off x="2947984" y="4310898"/>
              <a:ext cx="1090644" cy="2314518"/>
            </a:xfrm>
            <a:prstGeom prst="ellipse">
              <a:avLst/>
            </a:prstGeom>
            <a:ln w="1905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 sz="2400"/>
            </a:p>
          </p:txBody>
        </p:sp>
        <p:sp>
          <p:nvSpPr>
            <p:cNvPr id="165" name="Oval 164"/>
            <p:cNvSpPr/>
            <p:nvPr/>
          </p:nvSpPr>
          <p:spPr>
            <a:xfrm rot="19333337">
              <a:off x="4324322" y="2362207"/>
              <a:ext cx="476165" cy="2764896"/>
            </a:xfrm>
            <a:prstGeom prst="ellipse">
              <a:avLst/>
            </a:prstGeom>
            <a:ln w="1905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 sz="2400"/>
            </a:p>
          </p:txBody>
        </p:sp>
        <p:sp>
          <p:nvSpPr>
            <p:cNvPr id="168" name="Oval 167"/>
            <p:cNvSpPr/>
            <p:nvPr/>
          </p:nvSpPr>
          <p:spPr>
            <a:xfrm rot="21043311">
              <a:off x="1736600" y="3460524"/>
              <a:ext cx="1087090" cy="2334722"/>
            </a:xfrm>
            <a:prstGeom prst="ellipse">
              <a:avLst/>
            </a:prstGeom>
            <a:ln w="1905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TextBox 170"/>
                <p:cNvSpPr txBox="1"/>
                <p:nvPr/>
              </p:nvSpPr>
              <p:spPr>
                <a:xfrm>
                  <a:off x="2110917" y="2390879"/>
                  <a:ext cx="440733" cy="466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1" name="TextBox 1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0917" y="2390879"/>
                  <a:ext cx="440733" cy="466665"/>
                </a:xfrm>
                <a:prstGeom prst="rect">
                  <a:avLst/>
                </a:prstGeom>
                <a:blipFill>
                  <a:blip r:embed="rId3"/>
                  <a:stretch>
                    <a:fillRect l="-136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Box 171"/>
                <p:cNvSpPr txBox="1"/>
                <p:nvPr/>
              </p:nvSpPr>
              <p:spPr>
                <a:xfrm>
                  <a:off x="1381306" y="3399345"/>
                  <a:ext cx="440733" cy="466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2" name="TextBox 1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1306" y="3399345"/>
                  <a:ext cx="440733" cy="466665"/>
                </a:xfrm>
                <a:prstGeom prst="rect">
                  <a:avLst/>
                </a:prstGeom>
                <a:blipFill>
                  <a:blip r:embed="rId4"/>
                  <a:stretch>
                    <a:fillRect l="-152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/>
                <p:cNvSpPr txBox="1"/>
                <p:nvPr/>
              </p:nvSpPr>
              <p:spPr>
                <a:xfrm>
                  <a:off x="4091844" y="2354014"/>
                  <a:ext cx="440733" cy="466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3" name="TextBox 1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1844" y="2354014"/>
                  <a:ext cx="440733" cy="466665"/>
                </a:xfrm>
                <a:prstGeom prst="rect">
                  <a:avLst/>
                </a:prstGeom>
                <a:blipFill>
                  <a:blip r:embed="rId5"/>
                  <a:stretch>
                    <a:fillRect l="-136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/>
                <p:cNvSpPr txBox="1"/>
                <p:nvPr/>
              </p:nvSpPr>
              <p:spPr>
                <a:xfrm>
                  <a:off x="2532456" y="6023181"/>
                  <a:ext cx="440733" cy="466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4" name="TextBox 1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2456" y="6023181"/>
                  <a:ext cx="440733" cy="466665"/>
                </a:xfrm>
                <a:prstGeom prst="rect">
                  <a:avLst/>
                </a:prstGeom>
                <a:blipFill>
                  <a:blip r:embed="rId6"/>
                  <a:stretch>
                    <a:fillRect l="-152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6" name="Curved Connector 175"/>
            <p:cNvCxnSpPr>
              <a:stCxn id="61" idx="19"/>
              <a:endCxn id="40" idx="32"/>
            </p:cNvCxnSpPr>
            <p:nvPr/>
          </p:nvCxnSpPr>
          <p:spPr>
            <a:xfrm rot="10800000" flipH="1">
              <a:off x="2096871" y="3767053"/>
              <a:ext cx="729817" cy="1508420"/>
            </a:xfrm>
            <a:prstGeom prst="curvedConnector3">
              <a:avLst>
                <a:gd name="adj1" fmla="val -17237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urved Connector 178"/>
            <p:cNvCxnSpPr>
              <a:stCxn id="49" idx="2"/>
              <a:endCxn id="39" idx="1"/>
            </p:cNvCxnSpPr>
            <p:nvPr/>
          </p:nvCxnSpPr>
          <p:spPr>
            <a:xfrm rot="10800000">
              <a:off x="4056746" y="2954074"/>
              <a:ext cx="1217623" cy="1596079"/>
            </a:xfrm>
            <a:prstGeom prst="curvedConnector3">
              <a:avLst>
                <a:gd name="adj1" fmla="val -27572"/>
              </a:avLst>
            </a:prstGeom>
            <a:ln w="25400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/>
                <p:cNvSpPr txBox="1"/>
                <p:nvPr/>
              </p:nvSpPr>
              <p:spPr>
                <a:xfrm>
                  <a:off x="1670184" y="4664226"/>
                  <a:ext cx="440733" cy="466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4" name="TextBox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0184" y="4664226"/>
                  <a:ext cx="440733" cy="466665"/>
                </a:xfrm>
                <a:prstGeom prst="rect">
                  <a:avLst/>
                </a:prstGeom>
                <a:blipFill>
                  <a:blip r:embed="rId7"/>
                  <a:stretch>
                    <a:fillRect l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/>
                <p:cNvSpPr txBox="1"/>
                <p:nvPr/>
              </p:nvSpPr>
              <p:spPr>
                <a:xfrm>
                  <a:off x="5019035" y="3222655"/>
                  <a:ext cx="440733" cy="466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9035" y="3222655"/>
                  <a:ext cx="440733" cy="466665"/>
                </a:xfrm>
                <a:prstGeom prst="rect">
                  <a:avLst/>
                </a:prstGeom>
                <a:blipFill>
                  <a:blip r:embed="rId8"/>
                  <a:stretch>
                    <a:fillRect l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/>
                <p:cNvSpPr txBox="1"/>
                <p:nvPr/>
              </p:nvSpPr>
              <p:spPr>
                <a:xfrm>
                  <a:off x="4033483" y="5942683"/>
                  <a:ext cx="440733" cy="466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0" name="TextBox 1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3483" y="5942683"/>
                  <a:ext cx="440733" cy="466665"/>
                </a:xfrm>
                <a:prstGeom prst="rect">
                  <a:avLst/>
                </a:prstGeom>
                <a:blipFill>
                  <a:blip r:embed="rId9"/>
                  <a:stretch>
                    <a:fillRect l="-69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1" name="32-Point Star 2"/>
            <p:cNvSpPr>
              <a:spLocks noChangeAspect="1"/>
            </p:cNvSpPr>
            <p:nvPr/>
          </p:nvSpPr>
          <p:spPr bwMode="auto">
            <a:xfrm flipH="1">
              <a:off x="1806215" y="6074283"/>
              <a:ext cx="203890" cy="203890"/>
            </a:xfrm>
            <a:custGeom>
              <a:avLst/>
              <a:gdLst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  <a:gd name="connsiteX0" fmla="*/ 0 w 3976100"/>
                <a:gd name="connsiteY0" fmla="*/ 1988050 h 3976100"/>
                <a:gd name="connsiteX1" fmla="*/ 9582 w 3976100"/>
                <a:gd name="connsiteY1" fmla="*/ 1793181 h 3976100"/>
                <a:gd name="connsiteX2" fmla="*/ 38190 w 3976100"/>
                <a:gd name="connsiteY2" fmla="*/ 1600201 h 3976100"/>
                <a:gd name="connsiteX3" fmla="*/ 85605 w 3976100"/>
                <a:gd name="connsiteY3" fmla="*/ 1410959 h 3976100"/>
                <a:gd name="connsiteX4" fmla="*/ 151330 w 3976100"/>
                <a:gd name="connsiteY4" fmla="*/ 1227263 h 3976100"/>
                <a:gd name="connsiteX5" fmla="*/ 234749 w 3976100"/>
                <a:gd name="connsiteY5" fmla="*/ 1050883 h 3976100"/>
                <a:gd name="connsiteX6" fmla="*/ 335046 w 3976100"/>
                <a:gd name="connsiteY6" fmla="*/ 883549 h 3976100"/>
                <a:gd name="connsiteX7" fmla="*/ 451267 w 3976100"/>
                <a:gd name="connsiteY7" fmla="*/ 726851 h 3976100"/>
                <a:gd name="connsiteX8" fmla="*/ 582286 w 3976100"/>
                <a:gd name="connsiteY8" fmla="*/ 582286 h 3976100"/>
                <a:gd name="connsiteX9" fmla="*/ 726851 w 3976100"/>
                <a:gd name="connsiteY9" fmla="*/ 451267 h 3976100"/>
                <a:gd name="connsiteX10" fmla="*/ 883549 w 3976100"/>
                <a:gd name="connsiteY10" fmla="*/ 335046 h 3976100"/>
                <a:gd name="connsiteX11" fmla="*/ 1050883 w 3976100"/>
                <a:gd name="connsiteY11" fmla="*/ 234749 h 3976100"/>
                <a:gd name="connsiteX12" fmla="*/ 1227263 w 3976100"/>
                <a:gd name="connsiteY12" fmla="*/ 151330 h 3976100"/>
                <a:gd name="connsiteX13" fmla="*/ 1410959 w 3976100"/>
                <a:gd name="connsiteY13" fmla="*/ 85605 h 3976100"/>
                <a:gd name="connsiteX14" fmla="*/ 1600201 w 3976100"/>
                <a:gd name="connsiteY14" fmla="*/ 38190 h 3976100"/>
                <a:gd name="connsiteX15" fmla="*/ 1793181 w 3976100"/>
                <a:gd name="connsiteY15" fmla="*/ 9582 h 3976100"/>
                <a:gd name="connsiteX16" fmla="*/ 1988050 w 3976100"/>
                <a:gd name="connsiteY16" fmla="*/ 0 h 3976100"/>
                <a:gd name="connsiteX17" fmla="*/ 2182919 w 3976100"/>
                <a:gd name="connsiteY17" fmla="*/ 9582 h 3976100"/>
                <a:gd name="connsiteX18" fmla="*/ 2375899 w 3976100"/>
                <a:gd name="connsiteY18" fmla="*/ 38190 h 3976100"/>
                <a:gd name="connsiteX19" fmla="*/ 2565141 w 3976100"/>
                <a:gd name="connsiteY19" fmla="*/ 85605 h 3976100"/>
                <a:gd name="connsiteX20" fmla="*/ 2748837 w 3976100"/>
                <a:gd name="connsiteY20" fmla="*/ 151330 h 3976100"/>
                <a:gd name="connsiteX21" fmla="*/ 2925217 w 3976100"/>
                <a:gd name="connsiteY21" fmla="*/ 234749 h 3976100"/>
                <a:gd name="connsiteX22" fmla="*/ 3092551 w 3976100"/>
                <a:gd name="connsiteY22" fmla="*/ 335046 h 3976100"/>
                <a:gd name="connsiteX23" fmla="*/ 3249249 w 3976100"/>
                <a:gd name="connsiteY23" fmla="*/ 451267 h 3976100"/>
                <a:gd name="connsiteX24" fmla="*/ 3393814 w 3976100"/>
                <a:gd name="connsiteY24" fmla="*/ 582286 h 3976100"/>
                <a:gd name="connsiteX25" fmla="*/ 3524833 w 3976100"/>
                <a:gd name="connsiteY25" fmla="*/ 726851 h 3976100"/>
                <a:gd name="connsiteX26" fmla="*/ 3641054 w 3976100"/>
                <a:gd name="connsiteY26" fmla="*/ 883549 h 3976100"/>
                <a:gd name="connsiteX27" fmla="*/ 3741351 w 3976100"/>
                <a:gd name="connsiteY27" fmla="*/ 1050883 h 3976100"/>
                <a:gd name="connsiteX28" fmla="*/ 3824770 w 3976100"/>
                <a:gd name="connsiteY28" fmla="*/ 1227263 h 3976100"/>
                <a:gd name="connsiteX29" fmla="*/ 3890495 w 3976100"/>
                <a:gd name="connsiteY29" fmla="*/ 1410959 h 3976100"/>
                <a:gd name="connsiteX30" fmla="*/ 3937910 w 3976100"/>
                <a:gd name="connsiteY30" fmla="*/ 1600201 h 3976100"/>
                <a:gd name="connsiteX31" fmla="*/ 3966518 w 3976100"/>
                <a:gd name="connsiteY31" fmla="*/ 1793181 h 3976100"/>
                <a:gd name="connsiteX32" fmla="*/ 3976100 w 3976100"/>
                <a:gd name="connsiteY32" fmla="*/ 1988050 h 3976100"/>
                <a:gd name="connsiteX33" fmla="*/ 3966518 w 3976100"/>
                <a:gd name="connsiteY33" fmla="*/ 2182919 h 3976100"/>
                <a:gd name="connsiteX34" fmla="*/ 3937910 w 3976100"/>
                <a:gd name="connsiteY34" fmla="*/ 2375899 h 3976100"/>
                <a:gd name="connsiteX35" fmla="*/ 3890495 w 3976100"/>
                <a:gd name="connsiteY35" fmla="*/ 2565141 h 3976100"/>
                <a:gd name="connsiteX36" fmla="*/ 3824770 w 3976100"/>
                <a:gd name="connsiteY36" fmla="*/ 2748837 h 3976100"/>
                <a:gd name="connsiteX37" fmla="*/ 3741351 w 3976100"/>
                <a:gd name="connsiteY37" fmla="*/ 2925217 h 3976100"/>
                <a:gd name="connsiteX38" fmla="*/ 3641054 w 3976100"/>
                <a:gd name="connsiteY38" fmla="*/ 3092551 h 3976100"/>
                <a:gd name="connsiteX39" fmla="*/ 3524833 w 3976100"/>
                <a:gd name="connsiteY39" fmla="*/ 3249249 h 3976100"/>
                <a:gd name="connsiteX40" fmla="*/ 3393814 w 3976100"/>
                <a:gd name="connsiteY40" fmla="*/ 3393814 h 3976100"/>
                <a:gd name="connsiteX41" fmla="*/ 3249249 w 3976100"/>
                <a:gd name="connsiteY41" fmla="*/ 3524833 h 3976100"/>
                <a:gd name="connsiteX42" fmla="*/ 3092551 w 3976100"/>
                <a:gd name="connsiteY42" fmla="*/ 3641054 h 3976100"/>
                <a:gd name="connsiteX43" fmla="*/ 2925217 w 3976100"/>
                <a:gd name="connsiteY43" fmla="*/ 3741351 h 3976100"/>
                <a:gd name="connsiteX44" fmla="*/ 2748837 w 3976100"/>
                <a:gd name="connsiteY44" fmla="*/ 3824770 h 3976100"/>
                <a:gd name="connsiteX45" fmla="*/ 2565141 w 3976100"/>
                <a:gd name="connsiteY45" fmla="*/ 3890495 h 3976100"/>
                <a:gd name="connsiteX46" fmla="*/ 2375899 w 3976100"/>
                <a:gd name="connsiteY46" fmla="*/ 3937910 h 3976100"/>
                <a:gd name="connsiteX47" fmla="*/ 2182919 w 3976100"/>
                <a:gd name="connsiteY47" fmla="*/ 3966518 h 3976100"/>
                <a:gd name="connsiteX48" fmla="*/ 1988050 w 3976100"/>
                <a:gd name="connsiteY48" fmla="*/ 3976100 h 3976100"/>
                <a:gd name="connsiteX49" fmla="*/ 1793181 w 3976100"/>
                <a:gd name="connsiteY49" fmla="*/ 3966518 h 3976100"/>
                <a:gd name="connsiteX50" fmla="*/ 1600201 w 3976100"/>
                <a:gd name="connsiteY50" fmla="*/ 3937910 h 3976100"/>
                <a:gd name="connsiteX51" fmla="*/ 1410959 w 3976100"/>
                <a:gd name="connsiteY51" fmla="*/ 3890495 h 3976100"/>
                <a:gd name="connsiteX52" fmla="*/ 1227263 w 3976100"/>
                <a:gd name="connsiteY52" fmla="*/ 3824770 h 3976100"/>
                <a:gd name="connsiteX53" fmla="*/ 1050883 w 3976100"/>
                <a:gd name="connsiteY53" fmla="*/ 3741351 h 3976100"/>
                <a:gd name="connsiteX54" fmla="*/ 883549 w 3976100"/>
                <a:gd name="connsiteY54" fmla="*/ 3641054 h 3976100"/>
                <a:gd name="connsiteX55" fmla="*/ 726851 w 3976100"/>
                <a:gd name="connsiteY55" fmla="*/ 3524833 h 3976100"/>
                <a:gd name="connsiteX56" fmla="*/ 582286 w 3976100"/>
                <a:gd name="connsiteY56" fmla="*/ 3393814 h 3976100"/>
                <a:gd name="connsiteX57" fmla="*/ 451267 w 3976100"/>
                <a:gd name="connsiteY57" fmla="*/ 3249249 h 3976100"/>
                <a:gd name="connsiteX58" fmla="*/ 335046 w 3976100"/>
                <a:gd name="connsiteY58" fmla="*/ 3092551 h 3976100"/>
                <a:gd name="connsiteX59" fmla="*/ 234749 w 3976100"/>
                <a:gd name="connsiteY59" fmla="*/ 2925217 h 3976100"/>
                <a:gd name="connsiteX60" fmla="*/ 151330 w 3976100"/>
                <a:gd name="connsiteY60" fmla="*/ 2748837 h 3976100"/>
                <a:gd name="connsiteX61" fmla="*/ 85605 w 3976100"/>
                <a:gd name="connsiteY61" fmla="*/ 2565141 h 3976100"/>
                <a:gd name="connsiteX62" fmla="*/ 38190 w 3976100"/>
                <a:gd name="connsiteY62" fmla="*/ 2375899 h 3976100"/>
                <a:gd name="connsiteX63" fmla="*/ 9582 w 3976100"/>
                <a:gd name="connsiteY63" fmla="*/ 2182919 h 3976100"/>
                <a:gd name="connsiteX64" fmla="*/ 0 w 3976100"/>
                <a:gd name="connsiteY64" fmla="*/ 1988050 h 397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976100" h="3976100">
                  <a:moveTo>
                    <a:pt x="0" y="1988050"/>
                  </a:moveTo>
                  <a:lnTo>
                    <a:pt x="9582" y="1793181"/>
                  </a:lnTo>
                  <a:lnTo>
                    <a:pt x="38190" y="1600201"/>
                  </a:lnTo>
                  <a:lnTo>
                    <a:pt x="85605" y="1410959"/>
                  </a:lnTo>
                  <a:lnTo>
                    <a:pt x="151330" y="1227263"/>
                  </a:lnTo>
                  <a:lnTo>
                    <a:pt x="234749" y="1050883"/>
                  </a:lnTo>
                  <a:lnTo>
                    <a:pt x="335046" y="883549"/>
                  </a:lnTo>
                  <a:lnTo>
                    <a:pt x="451267" y="726851"/>
                  </a:lnTo>
                  <a:lnTo>
                    <a:pt x="582286" y="582286"/>
                  </a:lnTo>
                  <a:lnTo>
                    <a:pt x="726851" y="451267"/>
                  </a:lnTo>
                  <a:lnTo>
                    <a:pt x="883549" y="335046"/>
                  </a:lnTo>
                  <a:lnTo>
                    <a:pt x="1050883" y="234749"/>
                  </a:lnTo>
                  <a:lnTo>
                    <a:pt x="1227263" y="151330"/>
                  </a:lnTo>
                  <a:lnTo>
                    <a:pt x="1410959" y="85605"/>
                  </a:lnTo>
                  <a:lnTo>
                    <a:pt x="1600201" y="38190"/>
                  </a:lnTo>
                  <a:lnTo>
                    <a:pt x="1793181" y="9582"/>
                  </a:lnTo>
                  <a:cubicBezTo>
                    <a:pt x="1857822" y="3217"/>
                    <a:pt x="1923094" y="0"/>
                    <a:pt x="1988050" y="0"/>
                  </a:cubicBezTo>
                  <a:cubicBezTo>
                    <a:pt x="2053006" y="0"/>
                    <a:pt x="2118278" y="3217"/>
                    <a:pt x="2182919" y="9582"/>
                  </a:cubicBezTo>
                  <a:lnTo>
                    <a:pt x="2375899" y="38190"/>
                  </a:lnTo>
                  <a:lnTo>
                    <a:pt x="2565141" y="85605"/>
                  </a:lnTo>
                  <a:lnTo>
                    <a:pt x="2748837" y="151330"/>
                  </a:lnTo>
                  <a:lnTo>
                    <a:pt x="2925217" y="234749"/>
                  </a:lnTo>
                  <a:lnTo>
                    <a:pt x="3092551" y="335046"/>
                  </a:lnTo>
                  <a:lnTo>
                    <a:pt x="3249249" y="451267"/>
                  </a:lnTo>
                  <a:lnTo>
                    <a:pt x="3393814" y="582286"/>
                  </a:lnTo>
                  <a:lnTo>
                    <a:pt x="3524833" y="726851"/>
                  </a:lnTo>
                  <a:lnTo>
                    <a:pt x="3641054" y="883549"/>
                  </a:lnTo>
                  <a:lnTo>
                    <a:pt x="3741351" y="1050883"/>
                  </a:lnTo>
                  <a:lnTo>
                    <a:pt x="3824770" y="1227263"/>
                  </a:lnTo>
                  <a:lnTo>
                    <a:pt x="3890495" y="1410959"/>
                  </a:lnTo>
                  <a:lnTo>
                    <a:pt x="3937910" y="1600201"/>
                  </a:lnTo>
                  <a:lnTo>
                    <a:pt x="3966518" y="1793181"/>
                  </a:lnTo>
                  <a:lnTo>
                    <a:pt x="3976100" y="1988050"/>
                  </a:lnTo>
                  <a:lnTo>
                    <a:pt x="3966518" y="2182919"/>
                  </a:lnTo>
                  <a:lnTo>
                    <a:pt x="3937910" y="2375899"/>
                  </a:lnTo>
                  <a:lnTo>
                    <a:pt x="3890495" y="2565141"/>
                  </a:lnTo>
                  <a:lnTo>
                    <a:pt x="3824770" y="2748837"/>
                  </a:lnTo>
                  <a:lnTo>
                    <a:pt x="3741351" y="2925217"/>
                  </a:lnTo>
                  <a:lnTo>
                    <a:pt x="3641054" y="3092551"/>
                  </a:lnTo>
                  <a:lnTo>
                    <a:pt x="3524833" y="3249249"/>
                  </a:lnTo>
                  <a:lnTo>
                    <a:pt x="3393814" y="3393814"/>
                  </a:lnTo>
                  <a:lnTo>
                    <a:pt x="3249249" y="3524833"/>
                  </a:lnTo>
                  <a:lnTo>
                    <a:pt x="3092551" y="3641054"/>
                  </a:lnTo>
                  <a:lnTo>
                    <a:pt x="2925217" y="3741351"/>
                  </a:lnTo>
                  <a:lnTo>
                    <a:pt x="2748837" y="3824770"/>
                  </a:lnTo>
                  <a:lnTo>
                    <a:pt x="2565141" y="3890495"/>
                  </a:lnTo>
                  <a:lnTo>
                    <a:pt x="2375899" y="3937910"/>
                  </a:lnTo>
                  <a:lnTo>
                    <a:pt x="2182919" y="3966518"/>
                  </a:lnTo>
                  <a:lnTo>
                    <a:pt x="1988050" y="3976100"/>
                  </a:lnTo>
                  <a:lnTo>
                    <a:pt x="1793181" y="3966518"/>
                  </a:lnTo>
                  <a:lnTo>
                    <a:pt x="1600201" y="3937910"/>
                  </a:lnTo>
                  <a:lnTo>
                    <a:pt x="1410959" y="3890495"/>
                  </a:lnTo>
                  <a:lnTo>
                    <a:pt x="1227263" y="3824770"/>
                  </a:lnTo>
                  <a:lnTo>
                    <a:pt x="1050883" y="3741351"/>
                  </a:lnTo>
                  <a:lnTo>
                    <a:pt x="883549" y="3641054"/>
                  </a:lnTo>
                  <a:lnTo>
                    <a:pt x="726851" y="3524833"/>
                  </a:lnTo>
                  <a:lnTo>
                    <a:pt x="582286" y="3393814"/>
                  </a:lnTo>
                  <a:lnTo>
                    <a:pt x="451267" y="3249249"/>
                  </a:lnTo>
                  <a:lnTo>
                    <a:pt x="335046" y="3092551"/>
                  </a:lnTo>
                  <a:lnTo>
                    <a:pt x="234749" y="2925217"/>
                  </a:lnTo>
                  <a:lnTo>
                    <a:pt x="151330" y="2748837"/>
                  </a:lnTo>
                  <a:lnTo>
                    <a:pt x="85605" y="2565141"/>
                  </a:lnTo>
                  <a:lnTo>
                    <a:pt x="38190" y="2375899"/>
                  </a:lnTo>
                  <a:lnTo>
                    <a:pt x="9582" y="2182919"/>
                  </a:lnTo>
                  <a:lnTo>
                    <a:pt x="0" y="1988050"/>
                  </a:lnTo>
                  <a:close/>
                </a:path>
              </a:pathLst>
            </a:custGeom>
            <a:noFill/>
            <a:ln w="25400" cap="flat" cmpd="sng" algn="ctr">
              <a:solidFill>
                <a:schemeClr val="tx1">
                  <a:alpha val="92000"/>
                </a:schemeClr>
              </a:solidFill>
              <a:prstDash val="sysDash"/>
              <a:round/>
              <a:headEnd type="none" w="med" len="med"/>
              <a:tailEnd type="stealth" w="lg" len="lg"/>
            </a:ln>
            <a:effectLst/>
          </p:spPr>
          <p:txBody>
            <a:bodyPr vert="horz" wrap="square" lIns="91440" tIns="45720" rIns="91440" bIns="9144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1000"/>
                </a:spcBef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92" name="Straight Connector 191"/>
            <p:cNvCxnSpPr>
              <a:stCxn id="191" idx="13"/>
              <a:endCxn id="61" idx="46"/>
            </p:cNvCxnSpPr>
            <p:nvPr/>
          </p:nvCxnSpPr>
          <p:spPr>
            <a:xfrm flipV="1">
              <a:off x="1937753" y="5473014"/>
              <a:ext cx="168822" cy="605659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/>
                <p:cNvSpPr txBox="1"/>
                <p:nvPr/>
              </p:nvSpPr>
              <p:spPr>
                <a:xfrm>
                  <a:off x="1411628" y="5917575"/>
                  <a:ext cx="440733" cy="466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5" name="TextBox 1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1628" y="5917575"/>
                  <a:ext cx="440733" cy="466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urved Connector 17"/>
            <p:cNvCxnSpPr>
              <a:stCxn id="71" idx="33"/>
              <a:endCxn id="64" idx="60"/>
            </p:cNvCxnSpPr>
            <p:nvPr/>
          </p:nvCxnSpPr>
          <p:spPr>
            <a:xfrm rot="10800000">
              <a:off x="3931056" y="5412040"/>
              <a:ext cx="609176" cy="773968"/>
            </a:xfrm>
            <a:prstGeom prst="curvedConnector3">
              <a:avLst>
                <a:gd name="adj1" fmla="val 49984"/>
              </a:avLst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urved Connector 72"/>
            <p:cNvCxnSpPr>
              <a:stCxn id="41" idx="33"/>
              <a:endCxn id="64" idx="31"/>
            </p:cNvCxnSpPr>
            <p:nvPr/>
          </p:nvCxnSpPr>
          <p:spPr>
            <a:xfrm rot="10800000" flipV="1">
              <a:off x="3735417" y="3777045"/>
              <a:ext cx="190281" cy="1585989"/>
            </a:xfrm>
            <a:prstGeom prst="curvedConnector3">
              <a:avLst>
                <a:gd name="adj1" fmla="val 239059"/>
              </a:avLst>
            </a:prstGeom>
            <a:ln w="254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urved Connector 73"/>
            <p:cNvCxnSpPr>
              <a:stCxn id="41" idx="63"/>
              <a:endCxn id="71" idx="16"/>
            </p:cNvCxnSpPr>
            <p:nvPr/>
          </p:nvCxnSpPr>
          <p:spPr>
            <a:xfrm rot="10800000" flipH="1" flipV="1">
              <a:off x="4128605" y="3777046"/>
              <a:ext cx="513080" cy="2297024"/>
            </a:xfrm>
            <a:prstGeom prst="curvedConnector3">
              <a:avLst>
                <a:gd name="adj1" fmla="val 104402"/>
              </a:avLst>
            </a:prstGeom>
            <a:ln w="254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/>
          <p:cNvSpPr txBox="1"/>
          <p:nvPr/>
        </p:nvSpPr>
        <p:spPr>
          <a:xfrm>
            <a:off x="3489766" y="1805481"/>
            <a:ext cx="565348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minimum is unchanged.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489765" y="2391252"/>
            <a:ext cx="564608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Every non-tree arc now connects </a:t>
            </a:r>
            <a:b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vertex and its ancestor.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270402" y="3330966"/>
            <a:ext cx="486692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compute LCAs?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280758" y="3916737"/>
            <a:ext cx="48669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need an algorithm for the</a:t>
            </a:r>
            <a:b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version of the paper.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273358" y="4856452"/>
            <a:ext cx="486692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 described in this course.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63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80" grpId="0"/>
      <p:bldP spid="82" grpId="0"/>
      <p:bldP spid="83" grpId="0"/>
      <p:bldP spid="76" grpId="0"/>
      <p:bldP spid="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Box 3"/>
          <p:cNvSpPr txBox="1">
            <a:spLocks noChangeArrowheads="1"/>
          </p:cNvSpPr>
          <p:nvPr/>
        </p:nvSpPr>
        <p:spPr bwMode="auto">
          <a:xfrm>
            <a:off x="-10440" y="44763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 smtClean="0">
                <a:solidFill>
                  <a:srgbClr val="0033CC"/>
                </a:solidFill>
              </a:rPr>
              <a:t>The </a:t>
            </a:r>
            <a:r>
              <a:rPr lang="en-US" sz="4400" kern="0" dirty="0" smtClean="0">
                <a:solidFill>
                  <a:srgbClr val="FF0000"/>
                </a:solidFill>
              </a:rPr>
              <a:t>assignment</a:t>
            </a:r>
            <a:r>
              <a:rPr lang="en-US" sz="4400" kern="0" dirty="0" smtClean="0">
                <a:solidFill>
                  <a:srgbClr val="0033CC"/>
                </a:solidFill>
              </a:rPr>
              <a:t> problem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6" name="Rectangle 4"/>
          <p:cNvSpPr txBox="1">
            <a:spLocks noChangeArrowheads="1"/>
          </p:cNvSpPr>
          <p:nvPr/>
        </p:nvSpPr>
        <p:spPr bwMode="auto">
          <a:xfrm>
            <a:off x="34305" y="1541985"/>
            <a:ext cx="9144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The maximum weight matching problem in </a:t>
            </a:r>
            <a:r>
              <a:rPr lang="en-US" sz="2800" i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bipartite</a:t>
            </a:r>
            <a: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/>
            </a:r>
            <a:b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</a:br>
            <a: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graphs is also known as the </a:t>
            </a:r>
            <a:r>
              <a:rPr lang="en-US" sz="2800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assignment</a:t>
            </a:r>
            <a: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problem.</a:t>
            </a:r>
          </a:p>
        </p:txBody>
      </p:sp>
      <p:sp>
        <p:nvSpPr>
          <p:cNvPr id="37" name="Rectangle 4"/>
          <p:cNvSpPr txBox="1">
            <a:spLocks noChangeArrowheads="1"/>
          </p:cNvSpPr>
          <p:nvPr/>
        </p:nvSpPr>
        <p:spPr bwMode="auto">
          <a:xfrm>
            <a:off x="21208" y="2692077"/>
            <a:ext cx="9144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Possible application: Assigning people to tasks.</a:t>
            </a:r>
            <a:b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</a:br>
            <a: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Each person can only perform a single task.</a:t>
            </a:r>
            <a:b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</a:br>
            <a: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Each task can only be performed by a single person.</a:t>
            </a:r>
          </a:p>
        </p:txBody>
      </p:sp>
      <p:sp>
        <p:nvSpPr>
          <p:cNvPr id="39" name="Rectangle 4"/>
          <p:cNvSpPr txBox="1">
            <a:spLocks noChangeArrowheads="1"/>
          </p:cNvSpPr>
          <p:nvPr/>
        </p:nvSpPr>
        <p:spPr bwMode="auto">
          <a:xfrm>
            <a:off x="7488" y="4365104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The “Hungarian method” </a:t>
            </a:r>
            <a:r>
              <a:rPr lang="en-US" sz="2800" kern="0" dirty="0">
                <a:solidFill>
                  <a:srgbClr val="9933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[Kuhn (1955)] [Jacobi (1865)?]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4"/>
              <p:cNvSpPr txBox="1">
                <a:spLocks noChangeArrowheads="1"/>
              </p:cNvSpPr>
              <p:nvPr/>
            </p:nvSpPr>
            <p:spPr bwMode="auto">
              <a:xfrm>
                <a:off x="21208" y="4931586"/>
                <a:ext cx="9144000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8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Efficient implementation in </a:t>
                </a:r>
                <a14:m>
                  <m:oMath xmlns:m="http://schemas.openxmlformats.org/officeDocument/2006/math">
                    <m:r>
                      <a:rPr lang="en-US" sz="28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8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8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𝑚𝑛</m:t>
                    </m:r>
                    <m:r>
                      <a:rPr lang="en-US" sz="28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sz="10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sz="28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8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sz="28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time.</a:t>
                </a:r>
                <a:endParaRPr lang="en-US" sz="2800" kern="0" dirty="0">
                  <a:solidFill>
                    <a:srgbClr val="663300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08" y="4931586"/>
                <a:ext cx="9144000" cy="523220"/>
              </a:xfrm>
              <a:prstGeom prst="rect">
                <a:avLst/>
              </a:prstGeom>
              <a:blipFill>
                <a:blip r:embed="rId2"/>
                <a:stretch>
                  <a:fillRect t="-11628" b="-313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"/>
          <p:cNvSpPr txBox="1">
            <a:spLocks noChangeArrowheads="1"/>
          </p:cNvSpPr>
          <p:nvPr/>
        </p:nvSpPr>
        <p:spPr bwMode="auto">
          <a:xfrm>
            <a:off x="16440" y="5498068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We shall derive it in two different ways.</a:t>
            </a:r>
            <a:endParaRPr lang="en-US" sz="2800" kern="0" dirty="0">
              <a:solidFill>
                <a:srgbClr val="663300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8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9" grpId="0"/>
      <p:bldP spid="40" grpId="0"/>
      <p:bldP spid="4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4005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lang="en-US" sz="4400" kern="0" dirty="0" smtClean="0">
                <a:solidFill>
                  <a:srgbClr val="0033CC"/>
                </a:solidFill>
              </a:rPr>
              <a:t>SMF – basic definitions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209" y="95721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vertex, then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</a:t>
                </a:r>
                <a:r>
                  <a:rPr lang="en-US" sz="23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depth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subtree currently containing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" y="957210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t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09" y="2366582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</a:t>
                </a:r>
                <a:r>
                  <a:rPr lang="en-US" sz="23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end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</a:t>
                </a:r>
                <a:r>
                  <a:rPr lang="en-US" sz="23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end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" y="2366582"/>
                <a:ext cx="9144000" cy="446276"/>
              </a:xfrm>
              <a:prstGeom prst="rect">
                <a:avLst/>
              </a:prstGeom>
              <a:blipFill>
                <a:blip r:embed="rId3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09" y="1846562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300" i="1" dirty="0" smtClean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sz="23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bad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otherwise.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" y="1846562"/>
                <a:ext cx="9144000" cy="461665"/>
              </a:xfrm>
              <a:prstGeom prst="rect">
                <a:avLst/>
              </a:prstGeom>
              <a:blipFill>
                <a:blip r:embed="rId4"/>
                <a:stretch>
                  <a:fillRect t="-11842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209" y="3895864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300" b="0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" y="3895864"/>
                <a:ext cx="9144000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209" y="3375844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𝑠𝑝𝑎𝑛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𝑣𝑤</m:t>
                          </m:r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300" b="0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3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sz="23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3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sz="23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23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sz="23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3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sz="23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23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" y="3375844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209" y="4415884"/>
                <a:ext cx="9144000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400" i="1" dirty="0" smtClean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𝑠𝑝𝑎𝑛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𝑣𝑤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</a:t>
                </a:r>
                <a:r>
                  <a:rPr lang="en-US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short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otherwise.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" y="4415884"/>
                <a:ext cx="9144000" cy="509178"/>
              </a:xfrm>
              <a:prstGeom prst="rect">
                <a:avLst/>
              </a:prstGeom>
              <a:blipFill>
                <a:blip r:embed="rId7"/>
                <a:stretch>
                  <a:fillRect t="-4762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209" y="4925062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edges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300" i="1" dirty="0" smtClean="0">
                    <a:solidFill>
                      <a:srgbClr val="CC33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redundant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can be removed.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" y="4925062"/>
                <a:ext cx="9144000" cy="830997"/>
              </a:xfrm>
              <a:prstGeom prst="rect">
                <a:avLst/>
              </a:prstGeom>
              <a:blipFill>
                <a:blip r:embed="rId8"/>
                <a:stretch>
                  <a:fillRect t="-6618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209" y="5872768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one of the edges,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 not both, is considered </a:t>
                </a:r>
                <a:r>
                  <a:rPr lang="en-US" sz="2300" dirty="0" smtClean="0">
                    <a:solidFill>
                      <a:srgbClr val="CC33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redundant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can be removed.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" y="5872768"/>
                <a:ext cx="9144000" cy="800219"/>
              </a:xfrm>
              <a:prstGeom prst="rect">
                <a:avLst/>
              </a:prstGeom>
              <a:blipFill>
                <a:blip r:embed="rId9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687" y="2871213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considering an edge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usually assume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" y="2871213"/>
                <a:ext cx="9144000" cy="446276"/>
              </a:xfrm>
              <a:prstGeom prst="rect">
                <a:avLst/>
              </a:prstGeom>
              <a:blipFill>
                <a:blip r:embed="rId10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77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0" grpId="0"/>
      <p:bldP spid="15" grpId="0"/>
      <p:bldP spid="16" grpId="0"/>
      <p:bldP spid="13" grpId="0"/>
      <p:bldP spid="18" grpId="0"/>
      <p:bldP spid="19" grpId="0"/>
      <p:bldP spid="1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1996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lang="en-US" sz="4400" kern="0" dirty="0" smtClean="0">
                <a:solidFill>
                  <a:srgbClr val="0033CC"/>
                </a:solidFill>
              </a:rPr>
              <a:t>Being and remaining </a:t>
            </a:r>
            <a:r>
              <a:rPr lang="en-US" sz="4400" kern="0" dirty="0" smtClean="0">
                <a:solidFill>
                  <a:srgbClr val="FF0000"/>
                </a:solidFill>
              </a:rPr>
              <a:t>good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954" y="2232790"/>
                <a:ext cx="9144000" cy="891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300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Furthermore, it remains </a:t>
                </a:r>
                <a:r>
                  <a:rPr lang="en-US" sz="2300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until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" y="2232790"/>
                <a:ext cx="9144000" cy="891398"/>
              </a:xfrm>
              <a:prstGeom prst="rect">
                <a:avLst/>
              </a:prstGeom>
              <a:blipFill>
                <a:blip r:embed="rId2"/>
                <a:stretch>
                  <a:fillRect t="-2740" b="-1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53" y="1677573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sets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may change as a result of merges.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" y="1677573"/>
                <a:ext cx="9144000" cy="461665"/>
              </a:xfrm>
              <a:prstGeom prst="rect">
                <a:avLst/>
              </a:prstGeom>
              <a:blipFill>
                <a:blip r:embed="rId3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433" y="4547067"/>
                <a:ext cx="9144000" cy="908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𝑠𝑝𝑎𝑛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𝑣𝑤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300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remains </a:t>
                </a:r>
                <a:r>
                  <a:rPr lang="en-US" sz="2300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until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𝑠𝑝𝑎𝑛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𝑣𝑤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" y="4547067"/>
                <a:ext cx="9144000" cy="908710"/>
              </a:xfrm>
              <a:prstGeom prst="rect">
                <a:avLst/>
              </a:prstGeom>
              <a:blipFill>
                <a:blip r:embed="rId4"/>
                <a:stretch>
                  <a:fillRect t="-3356" b="-9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434" y="3148465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subtree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some time in the future.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" y="3148465"/>
                <a:ext cx="9144000" cy="461665"/>
              </a:xfrm>
              <a:prstGeom prst="rect">
                <a:avLst/>
              </a:prstGeom>
              <a:blipFill>
                <a:blip r:embed="rId5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53" y="1145023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300" i="1" dirty="0" smtClean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sz="23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bad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otherwise.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" y="1145023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t="-11842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431" y="3601432"/>
                <a:ext cx="9144000" cy="891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300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remains </a:t>
                </a:r>
                <a:r>
                  <a:rPr lang="en-US" sz="2300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until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" y="3601432"/>
                <a:ext cx="9144000" cy="891398"/>
              </a:xfrm>
              <a:prstGeom prst="rect">
                <a:avLst/>
              </a:prstGeom>
              <a:blipFill>
                <a:blip r:embed="rId7"/>
                <a:stretch>
                  <a:fillRect t="-3425" b="-1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430" y="5585237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These conditions allow us to reduce the number of times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which we need to check whether an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still </a:t>
                </a:r>
                <a:r>
                  <a:rPr lang="en-US" sz="2300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" y="5585237"/>
                <a:ext cx="9144000" cy="800219"/>
              </a:xfrm>
              <a:prstGeom prst="rect">
                <a:avLst/>
              </a:prstGeom>
              <a:blipFill>
                <a:blip r:embed="rId8"/>
                <a:stretch>
                  <a:fillRect t="-6107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7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  <p:bldP spid="12" grpId="0"/>
      <p:bldP spid="14" grpId="0"/>
      <p:bldP spid="22" grpId="0"/>
      <p:bldP spid="23" grpId="0"/>
      <p:bldP spid="2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51279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 smtClean="0">
                <a:solidFill>
                  <a:srgbClr val="0033CC"/>
                </a:solidFill>
              </a:rPr>
              <a:t>SMF – the data structure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683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a union-find data structure to maintain the subtrees.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476" y="1068320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subtree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 sets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some </a:t>
                </a:r>
                <a:r>
                  <a:rPr lang="en-US" sz="2300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non-tree edges with one endpoint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" y="1068320"/>
                <a:ext cx="9144000" cy="800219"/>
              </a:xfrm>
              <a:prstGeom prst="rect">
                <a:avLst/>
              </a:prstGeom>
              <a:blipFill>
                <a:blip r:embed="rId2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433" y="2623705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 an edge of minimum cost in each set,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an edge of minimum cost associated with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" y="2623705"/>
                <a:ext cx="9144000" cy="830997"/>
              </a:xfrm>
              <a:prstGeom prst="rect">
                <a:avLst/>
              </a:prstGeom>
              <a:blipFill>
                <a:blip r:embed="rId3"/>
                <a:stretch>
                  <a:fillRect t="-5839" b="-10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434" y="1806867"/>
                <a:ext cx="9144000" cy="845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lang="he-IL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(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the up or down end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guaranteed to be </a:t>
                </a:r>
                <a:r>
                  <a:rPr lang="en-US" sz="2300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until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  <m:d>
                              <m:dPr>
                                <m:ctrlP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" y="1806867"/>
                <a:ext cx="9144000" cy="845809"/>
              </a:xfrm>
              <a:prstGeom prst="rect">
                <a:avLst/>
              </a:prstGeom>
              <a:blipFill>
                <a:blip r:embed="rId4"/>
                <a:stretch>
                  <a:fillRect t="-5755" b="-1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-2968" y="4131577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non-redundant </a:t>
                </a:r>
                <a:r>
                  <a:rPr lang="en-US" sz="2300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held in a set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68" y="4131577"/>
                <a:ext cx="9144000" cy="461665"/>
              </a:xfrm>
              <a:prstGeom prst="rect">
                <a:avLst/>
              </a:prstGeom>
              <a:blipFill>
                <a:blip r:embed="rId5"/>
                <a:stretch>
                  <a:fillRect t="-12000" b="-2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386" y="4531570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edge, we usually assume that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" y="4531570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863" y="4931563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3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it held by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sz="23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otherwise.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" y="4931563"/>
                <a:ext cx="9144000" cy="461665"/>
              </a:xfrm>
              <a:prstGeom prst="rect">
                <a:avLst/>
              </a:prstGeom>
              <a:blipFill>
                <a:blip r:embed="rId7"/>
                <a:stretch>
                  <a:fillRect t="-11842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0339" y="5331556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US" sz="2300" dirty="0" smtClean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up, i.e., held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" y="5331556"/>
                <a:ext cx="9144000" cy="461665"/>
              </a:xfrm>
              <a:prstGeom prst="rect">
                <a:avLst/>
              </a:prstGeom>
              <a:blipFill>
                <a:blip r:embed="rId8"/>
                <a:stretch>
                  <a:fillRect t="-12000" b="-2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38" y="5731549"/>
                <a:ext cx="9144000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short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up if and only 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" y="5731549"/>
                <a:ext cx="9144000" cy="509178"/>
              </a:xfrm>
              <a:prstGeom prst="rect">
                <a:avLst/>
              </a:prstGeom>
              <a:blipFill>
                <a:blip r:embed="rId9"/>
                <a:stretch>
                  <a:fillRect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-2968" y="3393030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 a heap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whose items are subtrees. The key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subtree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minimum cost of an edge associated with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68" y="3393030"/>
                <a:ext cx="9144000" cy="800219"/>
              </a:xfrm>
              <a:prstGeom prst="rect">
                <a:avLst/>
              </a:prstGeom>
              <a:blipFill>
                <a:blip r:embed="rId10"/>
                <a:stretch>
                  <a:fillRect t="-6870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15" y="6179059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type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long/up/down changes only when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reexamined.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" y="6179059"/>
                <a:ext cx="9144000" cy="446276"/>
              </a:xfrm>
              <a:prstGeom prst="rect">
                <a:avLst/>
              </a:prstGeom>
              <a:blipFill>
                <a:blip r:embed="rId11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12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3" grpId="0"/>
      <p:bldP spid="18" grpId="0"/>
      <p:bldP spid="19" grpId="0"/>
      <p:bldP spid="21" grpId="0"/>
      <p:bldP spid="22" grpId="0"/>
      <p:bldP spid="15" grpId="0"/>
      <p:bldP spid="1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-132429" y="5482059"/>
                <a:ext cx="3639845" cy="813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𝑠𝑒𝑡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𝑣</m:t>
                            </m:r>
                          </m:e>
                        </m:d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𝑠𝑝𝑎𝑛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𝑣𝑤</m:t>
                            </m:r>
                          </m:e>
                        </m:d>
                      </m:e>
                    </m:d>
                  </m:oMath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2429" y="5482059"/>
                <a:ext cx="3639845" cy="813043"/>
              </a:xfrm>
              <a:prstGeom prst="rect">
                <a:avLst/>
              </a:prstGeom>
              <a:blipFill>
                <a:blip r:embed="rId2"/>
                <a:stretch>
                  <a:fillRect t="-4478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-132429" y="196543"/>
            <a:ext cx="3639845" cy="4932898"/>
            <a:chOff x="-132429" y="196543"/>
            <a:chExt cx="3639845" cy="4932898"/>
          </a:xfrm>
        </p:grpSpPr>
        <p:sp>
          <p:nvSpPr>
            <p:cNvPr id="2" name="Oval 1"/>
            <p:cNvSpPr>
              <a:spLocks noChangeAspect="1"/>
            </p:cNvSpPr>
            <p:nvPr/>
          </p:nvSpPr>
          <p:spPr>
            <a:xfrm>
              <a:off x="1370398" y="3615898"/>
              <a:ext cx="184727" cy="1847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>
              <a:spLocks noChangeAspect="1"/>
            </p:cNvSpPr>
            <p:nvPr/>
          </p:nvSpPr>
          <p:spPr>
            <a:xfrm>
              <a:off x="1379276" y="927666"/>
              <a:ext cx="184727" cy="184727"/>
            </a:xfrm>
            <a:prstGeom prst="ellips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993555" y="2973047"/>
              <a:ext cx="1381760" cy="1411317"/>
            </a:xfrm>
            <a:prstGeom prst="ellipse">
              <a:avLst/>
            </a:prstGeom>
            <a:ln w="2540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>
              <a:stCxn id="2" idx="0"/>
              <a:endCxn id="3" idx="4"/>
            </p:cNvCxnSpPr>
            <p:nvPr/>
          </p:nvCxnSpPr>
          <p:spPr>
            <a:xfrm flipV="1">
              <a:off x="1462762" y="1112393"/>
              <a:ext cx="8878" cy="2503505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040811" y="3470720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sz="22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811" y="3470720"/>
                  <a:ext cx="395317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982167" y="772212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2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167" y="772212"/>
                  <a:ext cx="395317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Curved Connector 12"/>
            <p:cNvCxnSpPr>
              <a:stCxn id="3" idx="6"/>
              <a:endCxn id="2" idx="6"/>
            </p:cNvCxnSpPr>
            <p:nvPr/>
          </p:nvCxnSpPr>
          <p:spPr>
            <a:xfrm flipH="1">
              <a:off x="1555125" y="1020030"/>
              <a:ext cx="8878" cy="2688232"/>
            </a:xfrm>
            <a:prstGeom prst="curvedConnector3">
              <a:avLst>
                <a:gd name="adj1" fmla="val -2574904"/>
              </a:avLst>
            </a:prstGeom>
            <a:ln w="349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98238" y="2857368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238" y="2857368"/>
                  <a:ext cx="395317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50769"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-132429" y="4654952"/>
                  <a:ext cx="3639845" cy="474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&lt;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𝑠𝑝𝑎𝑛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𝑣𝑤</m:t>
                            </m:r>
                          </m:e>
                        </m:d>
                      </m:oMath>
                    </m:oMathPara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32429" y="4654952"/>
                  <a:ext cx="3639845" cy="474489"/>
                </a:xfrm>
                <a:prstGeom prst="rect">
                  <a:avLst/>
                </a:prstGeom>
                <a:blipFill>
                  <a:blip r:embed="rId6"/>
                  <a:stretch>
                    <a:fillRect b="-5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/>
            <p:cNvSpPr txBox="1"/>
            <p:nvPr/>
          </p:nvSpPr>
          <p:spPr>
            <a:xfrm>
              <a:off x="-92832" y="196543"/>
              <a:ext cx="31111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sz="3200" dirty="0" smtClean="0">
                  <a:latin typeface="+mj-lt"/>
                  <a:cs typeface="Times New Roman" panose="02020603050405020304" pitchFamily="18" charset="0"/>
                </a:rPr>
                <a:t>Long</a:t>
              </a:r>
              <a:endParaRPr lang="en-US" sz="3200" dirty="0">
                <a:latin typeface="+mj-lt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 rot="16200000">
                  <a:off x="-648964" y="1885853"/>
                  <a:ext cx="3639845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𝑠𝑝𝑎𝑛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𝑣𝑤</m:t>
                            </m:r>
                          </m:e>
                        </m:d>
                      </m:oMath>
                    </m:oMathPara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648964" y="1885853"/>
                  <a:ext cx="3639845" cy="446276"/>
                </a:xfrm>
                <a:prstGeom prst="rect">
                  <a:avLst/>
                </a:prstGeom>
                <a:blipFill>
                  <a:blip r:embed="rId7"/>
                  <a:stretch>
                    <a:fillRect r="-54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2693631" y="5545682"/>
                <a:ext cx="3833679" cy="1195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</a:t>
                </a:r>
                <a:b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</a:b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sz="22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2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sz="2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, </m:t>
                                </m:r>
                                <m:r>
                                  <a:rPr lang="en-US" sz="2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sz="22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631" y="5545682"/>
                <a:ext cx="3833679" cy="1195199"/>
              </a:xfrm>
              <a:prstGeom prst="rect">
                <a:avLst/>
              </a:prstGeom>
              <a:blipFill>
                <a:blip r:embed="rId8"/>
                <a:stretch>
                  <a:fillRect t="-37245" b="-95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5713530" y="5618179"/>
                <a:ext cx="3833679" cy="937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</a:t>
                </a:r>
                <a:b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</a:b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530" y="5618179"/>
                <a:ext cx="3833679" cy="937564"/>
              </a:xfrm>
              <a:prstGeom prst="rect">
                <a:avLst/>
              </a:prstGeom>
              <a:blipFill>
                <a:blip r:embed="rId9"/>
                <a:stretch>
                  <a:fillRect t="-4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2790548" y="198023"/>
            <a:ext cx="3639845" cy="5324997"/>
            <a:chOff x="2790548" y="198023"/>
            <a:chExt cx="3639845" cy="5324997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4265956" y="3631429"/>
              <a:ext cx="184727" cy="1847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4265956" y="1617901"/>
              <a:ext cx="184727" cy="184727"/>
            </a:xfrm>
            <a:prstGeom prst="ellips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889112" y="2988577"/>
              <a:ext cx="1381760" cy="1411317"/>
            </a:xfrm>
            <a:prstGeom prst="ellipse">
              <a:avLst/>
            </a:prstGeom>
            <a:ln w="2540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3524432" y="903072"/>
              <a:ext cx="2104808" cy="1342901"/>
            </a:xfrm>
            <a:prstGeom prst="ellipse">
              <a:avLst/>
            </a:prstGeom>
            <a:ln w="34925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>
              <a:stCxn id="37" idx="0"/>
              <a:endCxn id="38" idx="4"/>
            </p:cNvCxnSpPr>
            <p:nvPr/>
          </p:nvCxnSpPr>
          <p:spPr>
            <a:xfrm flipV="1">
              <a:off x="4358320" y="1802628"/>
              <a:ext cx="0" cy="182880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urved Connector 43"/>
            <p:cNvCxnSpPr>
              <a:stCxn id="38" idx="6"/>
              <a:endCxn id="37" idx="6"/>
            </p:cNvCxnSpPr>
            <p:nvPr/>
          </p:nvCxnSpPr>
          <p:spPr>
            <a:xfrm>
              <a:off x="4450683" y="1710265"/>
              <a:ext cx="10160" cy="2013527"/>
            </a:xfrm>
            <a:prstGeom prst="curvedConnector3">
              <a:avLst>
                <a:gd name="adj1" fmla="val 3181819"/>
              </a:avLst>
            </a:prstGeom>
            <a:ln w="349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3936417" y="3481073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sz="22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6417" y="3481073"/>
                  <a:ext cx="395317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3949710" y="1422090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2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9710" y="1422090"/>
                  <a:ext cx="395317" cy="430887"/>
                </a:xfrm>
                <a:prstGeom prst="rect">
                  <a:avLst/>
                </a:prstGeom>
                <a:blipFill>
                  <a:blip r:embed="rId11"/>
                  <a:stretch>
                    <a:fillRect l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484966" y="2920989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4966" y="2920989"/>
                  <a:ext cx="395317" cy="430887"/>
                </a:xfrm>
                <a:prstGeom prst="rect">
                  <a:avLst/>
                </a:prstGeom>
                <a:blipFill>
                  <a:blip r:embed="rId12"/>
                  <a:stretch>
                    <a:fillRect l="-52308"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2970992" y="1203310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0992" y="1203310"/>
                  <a:ext cx="395317" cy="430887"/>
                </a:xfrm>
                <a:prstGeom prst="rect">
                  <a:avLst/>
                </a:prstGeom>
                <a:blipFill>
                  <a:blip r:embed="rId13"/>
                  <a:stretch>
                    <a:fillRect l="-58462" r="-1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2790548" y="4603162"/>
                  <a:ext cx="3639845" cy="474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≥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𝑠𝑝𝑎𝑛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𝑣𝑤</m:t>
                            </m:r>
                          </m:e>
                        </m:d>
                      </m:oMath>
                    </m:oMathPara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0548" y="4603162"/>
                  <a:ext cx="3639845" cy="474489"/>
                </a:xfrm>
                <a:prstGeom prst="rect">
                  <a:avLst/>
                </a:prstGeom>
                <a:blipFill>
                  <a:blip r:embed="rId14"/>
                  <a:stretch>
                    <a:fillRect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2790548" y="5048531"/>
                  <a:ext cx="3639845" cy="474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0548" y="5048531"/>
                  <a:ext cx="3639845" cy="47448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TextBox 75"/>
            <p:cNvSpPr txBox="1"/>
            <p:nvPr/>
          </p:nvSpPr>
          <p:spPr>
            <a:xfrm>
              <a:off x="2998076" y="198023"/>
              <a:ext cx="31111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sz="3200" dirty="0" smtClean="0">
                  <a:latin typeface="+mj-lt"/>
                  <a:cs typeface="Times New Roman" panose="02020603050405020304" pitchFamily="18" charset="0"/>
                </a:rPr>
                <a:t>Up</a:t>
              </a:r>
              <a:endParaRPr lang="en-US" sz="3200" dirty="0">
                <a:latin typeface="+mj-lt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804904" y="190624"/>
            <a:ext cx="3645388" cy="5396015"/>
            <a:chOff x="5804904" y="190624"/>
            <a:chExt cx="3645388" cy="5396015"/>
          </a:xfrm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7285855" y="3632904"/>
              <a:ext cx="184727" cy="18472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7285855" y="1619376"/>
              <a:ext cx="184727" cy="184727"/>
            </a:xfrm>
            <a:prstGeom prst="ellips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594975" y="947263"/>
              <a:ext cx="1381760" cy="1411317"/>
            </a:xfrm>
            <a:prstGeom prst="ellipse">
              <a:avLst/>
            </a:prstGeom>
            <a:ln w="2540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6784669" y="2925470"/>
              <a:ext cx="2104808" cy="1596644"/>
            </a:xfrm>
            <a:prstGeom prst="ellipse">
              <a:avLst/>
            </a:prstGeom>
            <a:ln w="34925">
              <a:solidFill>
                <a:srgbClr val="C0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>
              <a:stCxn id="63" idx="0"/>
              <a:endCxn id="64" idx="4"/>
            </p:cNvCxnSpPr>
            <p:nvPr/>
          </p:nvCxnSpPr>
          <p:spPr>
            <a:xfrm flipV="1">
              <a:off x="7378219" y="1804103"/>
              <a:ext cx="0" cy="182880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urved Connector 67"/>
            <p:cNvCxnSpPr>
              <a:stCxn id="64" idx="6"/>
              <a:endCxn id="63" idx="6"/>
            </p:cNvCxnSpPr>
            <p:nvPr/>
          </p:nvCxnSpPr>
          <p:spPr>
            <a:xfrm>
              <a:off x="7470582" y="1711740"/>
              <a:ext cx="10160" cy="2013527"/>
            </a:xfrm>
            <a:prstGeom prst="curvedConnector3">
              <a:avLst>
                <a:gd name="adj1" fmla="val 3181819"/>
              </a:avLst>
            </a:prstGeom>
            <a:ln w="34925">
              <a:solidFill>
                <a:srgbClr val="00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6956316" y="3482548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sz="22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6316" y="3482548"/>
                  <a:ext cx="395317" cy="43088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6969609" y="1423565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2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9609" y="1423565"/>
                  <a:ext cx="395317" cy="430887"/>
                </a:xfrm>
                <a:prstGeom prst="rect">
                  <a:avLst/>
                </a:prstGeom>
                <a:blipFill>
                  <a:blip r:embed="rId17"/>
                  <a:stretch>
                    <a:fillRect l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6423662" y="2873918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3662" y="2873918"/>
                  <a:ext cx="395317" cy="430887"/>
                </a:xfrm>
                <a:prstGeom prst="rect">
                  <a:avLst/>
                </a:prstGeom>
                <a:blipFill>
                  <a:blip r:embed="rId18"/>
                  <a:stretch>
                    <a:fillRect l="-52308"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6172681" y="1020029"/>
                  <a:ext cx="395317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oMath>
                    </m:oMathPara>
                  </a14:m>
                  <a:endParaRPr lang="en-US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2681" y="1020029"/>
                  <a:ext cx="395317" cy="430887"/>
                </a:xfrm>
                <a:prstGeom prst="rect">
                  <a:avLst/>
                </a:prstGeom>
                <a:blipFill>
                  <a:blip r:embed="rId19"/>
                  <a:stretch>
                    <a:fillRect l="-59375" r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5810447" y="4666781"/>
                  <a:ext cx="3639845" cy="474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≥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𝑠𝑝𝑎𝑛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𝑣𝑤</m:t>
                            </m:r>
                          </m:e>
                        </m:d>
                      </m:oMath>
                    </m:oMathPara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0447" y="4666781"/>
                  <a:ext cx="3639845" cy="474489"/>
                </a:xfrm>
                <a:prstGeom prst="rect">
                  <a:avLst/>
                </a:prstGeom>
                <a:blipFill>
                  <a:blip r:embed="rId20"/>
                  <a:stretch>
                    <a:fillRect b="-5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5810447" y="5112150"/>
                  <a:ext cx="3639845" cy="474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&gt;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0447" y="5112150"/>
                  <a:ext cx="3639845" cy="47448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TextBox 76"/>
            <p:cNvSpPr txBox="1"/>
            <p:nvPr/>
          </p:nvSpPr>
          <p:spPr>
            <a:xfrm>
              <a:off x="5804904" y="190624"/>
              <a:ext cx="31111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sz="3200" dirty="0" smtClean="0">
                  <a:latin typeface="+mj-lt"/>
                  <a:cs typeface="Times New Roman" panose="02020603050405020304" pitchFamily="18" charset="0"/>
                </a:rPr>
                <a:t>Down</a:t>
              </a:r>
              <a:endParaRPr lang="en-US" sz="3200" dirty="0">
                <a:latin typeface="+mj-lt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993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1" grpId="0"/>
      <p:bldP spid="7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3"/>
              <p:cNvSpPr txBox="1">
                <a:spLocks noChangeArrowheads="1"/>
              </p:cNvSpPr>
              <p:nvPr/>
            </p:nvSpPr>
            <p:spPr bwMode="auto">
              <a:xfrm>
                <a:off x="-6696" y="290981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14:m>
                  <m:oMath xmlns:m="http://schemas.openxmlformats.org/officeDocument/2006/math">
                    <m:r>
                      <a:rPr lang="en-US" sz="4400" i="1" kern="0" noProof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𝐹𝑖𝑛𝑑𝑚𝑖𝑛</m:t>
                    </m:r>
                  </m:oMath>
                </a14:m>
                <a:r>
                  <a:rPr lang="en-US" sz="4400" kern="0" noProof="0" dirty="0" smtClean="0">
                    <a:solidFill>
                      <a:srgbClr val="0033CC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4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𝐴𝑑𝑑</m:t>
                    </m:r>
                  </m:oMath>
                </a14:m>
                <a:r>
                  <a:rPr lang="en-US" sz="44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4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𝑁𝑜𝑛</m:t>
                    </m:r>
                  </m:oMath>
                </a14:m>
                <a:r>
                  <a:rPr lang="en-US" sz="44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4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𝑇𝑟𝑒𝑒</m:t>
                    </m:r>
                  </m:oMath>
                </a14:m>
                <a:r>
                  <a:rPr lang="en-US" sz="44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4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𝐸𝑑𝑔𝑒</m:t>
                    </m:r>
                  </m:oMath>
                </a14:m>
                <a:r>
                  <a:rPr lang="en-US" sz="4400" kern="0" noProof="0" dirty="0" smtClean="0">
                    <a:solidFill>
                      <a:srgbClr val="0033CC"/>
                    </a:solidFill>
                  </a:rPr>
                  <a:t> </a:t>
                </a:r>
                <a:endParaRPr kumimoji="0" lang="en-GB" sz="4400" b="0" i="0" u="none" strike="noStrike" kern="0" cap="none" spc="0" normalizeH="0" baseline="-25000" noProof="0" dirty="0" smtClean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290981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 t="-25225" b="-49550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192118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𝐹𝑖𝑛𝑑𝑚𝑖𝑛</m:t>
                    </m:r>
                    <m:r>
                      <a:rPr lang="en-US" sz="23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performs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sz="23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i="1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𝑓𝑖𝑛</m:t>
                    </m:r>
                    <m:r>
                      <a:rPr lang="en-US" sz="23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𝑑𝑚𝑖𝑛</m:t>
                    </m:r>
                    <m:r>
                      <a:rPr lang="en-US" sz="23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() </m:t>
                    </m:r>
                  </m:oMath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2118"/>
                <a:ext cx="9144000" cy="461665"/>
              </a:xfrm>
              <a:prstGeom prst="rect">
                <a:avLst/>
              </a:prstGeom>
              <a:blipFill>
                <a:blip r:embed="rId3"/>
                <a:stretch>
                  <a:fillRect t="-12000" b="-2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6696" y="1827331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𝐴𝑑𝑑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𝑁𝑜𝑛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𝑇𝑟𝑒𝑒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𝐸𝑑𝑔𝑒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an ancestor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696" y="1827331"/>
                <a:ext cx="9144000" cy="446276"/>
              </a:xfrm>
              <a:prstGeom prst="rect">
                <a:avLst/>
              </a:prstGeom>
              <a:blipFill>
                <a:blip r:embed="rId4"/>
                <a:stretch>
                  <a:fillRect t="-13699" r="-133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0355" y="4326705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 the min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necessary.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" y="4326705"/>
                <a:ext cx="9144000" cy="446276"/>
              </a:xfrm>
              <a:prstGeom prst="rect">
                <a:avLst/>
              </a:prstGeom>
              <a:blipFill>
                <a:blip r:embed="rId5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53" y="4813740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 the min of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necessary.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" y="4813740"/>
                <a:ext cx="9144000" cy="446276"/>
              </a:xfrm>
              <a:prstGeom prst="rect">
                <a:avLst/>
              </a:prstGeom>
              <a:blipFill>
                <a:blip r:embed="rId6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431" y="5300775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min is updated, do a decrease-key on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" y="5300775"/>
                <a:ext cx="9144000" cy="446276"/>
              </a:xfrm>
              <a:prstGeom prst="rect">
                <a:avLst/>
              </a:prstGeom>
              <a:blipFill>
                <a:blip r:embed="rId7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-2970" y="5787808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these operations take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amortized time.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70" y="5787808"/>
                <a:ext cx="9144000" cy="446276"/>
              </a:xfrm>
              <a:prstGeom prst="rect">
                <a:avLst/>
              </a:prstGeom>
              <a:blipFill>
                <a:blip r:embed="rId8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59" y="2864851"/>
                <a:ext cx="9144000" cy="142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𝑠𝑝𝑎𝑛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long,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, </m:t>
                                </m:r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300" dirty="0" smtClean="0">
                    <a:cs typeface="Times New Roman" panose="02020603050405020304" pitchFamily="18" charset="0"/>
                  </a:rPr>
                  <a:t>,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(up),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(down), otherwise.  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" y="2864851"/>
                <a:ext cx="9144000" cy="1421095"/>
              </a:xfrm>
              <a:prstGeom prst="rect">
                <a:avLst/>
              </a:prstGeom>
              <a:blipFill>
                <a:blip r:embed="rId9"/>
                <a:stretch>
                  <a:fillRect t="-2146" b="-2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-20" y="237781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Check whether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US" sz="23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if so insert it into 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" y="2377816"/>
                <a:ext cx="9144000" cy="446276"/>
              </a:xfrm>
              <a:prstGeom prst="rect">
                <a:avLst/>
              </a:prstGeom>
              <a:blipFill>
                <a:blip r:embed="rId10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78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26" grpId="0"/>
      <p:bldP spid="27" grpId="0"/>
      <p:bldP spid="28" grpId="0"/>
      <p:bldP spid="29" grpId="0"/>
      <p:bldP spid="10" grpId="0"/>
      <p:bldP spid="1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3"/>
              <p:cNvSpPr txBox="1">
                <a:spLocks noChangeArrowheads="1"/>
              </p:cNvSpPr>
              <p:nvPr/>
            </p:nvSpPr>
            <p:spPr bwMode="auto">
              <a:xfrm>
                <a:off x="-6696" y="237711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kern="0" noProof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𝑀𝑒𝑟𝑔𝑒</m:t>
                      </m:r>
                    </m:oMath>
                  </m:oMathPara>
                </a14:m>
                <a:endParaRPr kumimoji="0" lang="en-GB" sz="4400" b="0" i="0" u="none" strike="noStrike" kern="0" cap="none" spc="0" normalizeH="0" baseline="-25000" noProof="0" dirty="0" smtClean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237711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477" y="1061157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𝑀𝑒𝑟𝑔𝑒</m:t>
                    </m:r>
                    <m:d>
                      <m:dPr>
                        <m:ctrlPr>
                          <a:rPr lang="en-US" sz="230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merges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a new subtree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" y="1061157"/>
                <a:ext cx="9144000" cy="446276"/>
              </a:xfrm>
              <a:prstGeom prst="rect">
                <a:avLst/>
              </a:prstGeom>
              <a:blipFill>
                <a:blip r:embed="rId3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831" y="1547819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Edges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guaranteed to remain </a:t>
                </a:r>
                <a:r>
                  <a:rPr lang="en-US" sz="2300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1" y="1547819"/>
                <a:ext cx="9144000" cy="446276"/>
              </a:xfrm>
              <a:prstGeom prst="rect">
                <a:avLst/>
              </a:prstGeom>
              <a:blipFill>
                <a:blip r:embed="rId4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3309" y="2584903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Examine edges in the other sets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i.e.,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9" y="2584903"/>
                <a:ext cx="9144000" cy="446276"/>
              </a:xfrm>
              <a:prstGeom prst="rect">
                <a:avLst/>
              </a:prstGeom>
              <a:blipFill>
                <a:blip r:embed="rId5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-2971" y="3203571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Examine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71" y="3203571"/>
                <a:ext cx="9144000" cy="446276"/>
              </a:xfrm>
              <a:prstGeom prst="rect">
                <a:avLst/>
              </a:prstGeom>
              <a:blipFill>
                <a:blip r:embed="rId6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-1495" y="3699112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Discard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is </a:t>
                </a:r>
                <a:r>
                  <a:rPr lang="en-US" sz="23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bad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:r>
                  <a:rPr lang="en-US" sz="2300" dirty="0" smtClean="0">
                    <a:solidFill>
                      <a:srgbClr val="CC33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redundant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(How?)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5" y="3699112"/>
                <a:ext cx="9144000" cy="446276"/>
              </a:xfrm>
              <a:prstGeom prst="rect">
                <a:avLst/>
              </a:prstGeom>
              <a:blipFill>
                <a:blip r:embed="rId7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59" y="4793959"/>
                <a:ext cx="9144000" cy="142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𝑠𝑝𝑎𝑛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long,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, </m:t>
                                </m:r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  <m:d>
                                      <m:dPr>
                                        <m:ctrlP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300" dirty="0" smtClean="0">
                    <a:cs typeface="Times New Roman" panose="02020603050405020304" pitchFamily="18" charset="0"/>
                  </a:rPr>
                  <a:t>,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(up),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3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(down), otherwise.  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" y="4793959"/>
                <a:ext cx="9144000" cy="1421095"/>
              </a:xfrm>
              <a:prstGeom prst="rect">
                <a:avLst/>
              </a:prstGeom>
              <a:blipFill>
                <a:blip r:embed="rId8"/>
                <a:stretch>
                  <a:fillRect t="-1709" b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30" y="1975428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d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func>
                      <m:func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" y="1975428"/>
                <a:ext cx="9144000" cy="446276"/>
              </a:xfrm>
              <a:prstGeom prst="rect">
                <a:avLst/>
              </a:prstGeom>
              <a:blipFill>
                <a:blip r:embed="rId9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20" y="426876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Otherwise, insert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as before into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" y="4268766"/>
                <a:ext cx="9144000" cy="446276"/>
              </a:xfrm>
              <a:prstGeom prst="rect">
                <a:avLst/>
              </a:prstGeom>
              <a:blipFill>
                <a:blip r:embed="rId10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450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0" grpId="0"/>
      <p:bldP spid="23" grpId="0"/>
      <p:bldP spid="10" grpId="0"/>
      <p:bldP spid="9" grpId="0"/>
      <p:bldP spid="1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8444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 smtClean="0">
                <a:solidFill>
                  <a:srgbClr val="0033CC"/>
                </a:solidFill>
              </a:rPr>
              <a:t>SMF – Analysis 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-8878" y="987932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show that the total number of times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edges are examined is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78" y="987932"/>
                <a:ext cx="9144000" cy="800219"/>
              </a:xfrm>
              <a:prstGeom prst="rect">
                <a:avLst/>
              </a:prstGeom>
              <a:blipFill>
                <a:blip r:embed="rId2"/>
                <a:stretch>
                  <a:fillRect t="-6107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476" y="1888382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examination of an edge is charged either </a:t>
            </a:r>
            <a:b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the edge itself, or to a </a:t>
            </a:r>
            <a:r>
              <a:rPr lang="en-US" sz="2300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 maximal subtree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829" y="2788832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subtree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300" i="1" dirty="0" smtClean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 maximal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it is not merged, or if the subtree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obtained by merging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another subtree satisfies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9" y="2788832"/>
                <a:ext cx="9144000" cy="800219"/>
              </a:xfrm>
              <a:prstGeom prst="rect">
                <a:avLst/>
              </a:prstGeom>
              <a:blipFill>
                <a:blip r:embed="rId3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953" y="3689282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edge is charged directly for only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examinations.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" y="3689282"/>
                <a:ext cx="9144000" cy="446276"/>
              </a:xfrm>
              <a:prstGeom prst="rect">
                <a:avLst/>
              </a:prstGeom>
              <a:blipFill>
                <a:blip r:embed="rId4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3308" y="4235789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rank maximal subtree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charged for only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examinations.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8" y="4235789"/>
                <a:ext cx="9144000" cy="446276"/>
              </a:xfrm>
              <a:prstGeom prst="rect">
                <a:avLst/>
              </a:prstGeom>
              <a:blipFill>
                <a:blip r:embed="rId5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907" y="4782296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Rank maximal subtrees of a given rank are disjoint.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Hence, their total size is at most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" y="4782296"/>
                <a:ext cx="9144000" cy="800219"/>
              </a:xfrm>
              <a:prstGeom prst="rect">
                <a:avLst/>
              </a:prstGeom>
              <a:blipFill>
                <a:blip r:embed="rId6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-1495" y="5682748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there are only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different ranks,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total charge to all subtrees is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5" y="5682748"/>
                <a:ext cx="9144000" cy="800219"/>
              </a:xfrm>
              <a:prstGeom prst="rect">
                <a:avLst/>
              </a:prstGeom>
              <a:blipFill>
                <a:blip r:embed="rId7"/>
                <a:stretch>
                  <a:fillRect t="-6107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311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/>
      <p:bldP spid="18" grpId="0"/>
      <p:bldP spid="19" grpId="0"/>
      <p:bldP spid="2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6435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 smtClean="0">
                <a:solidFill>
                  <a:srgbClr val="0033CC"/>
                </a:solidFill>
              </a:rPr>
              <a:t>Examining long edges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8878" y="1156608"/>
                <a:ext cx="9144000" cy="491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a </a:t>
                </a:r>
                <a:r>
                  <a:rPr lang="en-US" sz="2300" dirty="0" smtClean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inserted, it is placed in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𝑠𝑝𝑎𝑛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𝑣𝑤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78" y="1156608"/>
                <a:ext cx="9144000" cy="491866"/>
              </a:xfrm>
              <a:prstGeom prst="rect">
                <a:avLst/>
              </a:prstGeom>
              <a:blipFill>
                <a:blip r:embed="rId2"/>
                <a:stretch>
                  <a:fillRect t="-6250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952" y="1732959"/>
                <a:ext cx="9144000" cy="491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examined again,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𝑠𝑝𝑎𝑛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𝑣𝑤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" y="1732959"/>
                <a:ext cx="9144000" cy="491866"/>
              </a:xfrm>
              <a:prstGeom prst="rect">
                <a:avLst/>
              </a:prstGeom>
              <a:blipFill>
                <a:blip r:embed="rId3"/>
                <a:stretch>
                  <a:fillRect t="-4938" b="-20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27" y="2309310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no longer </a:t>
                </a:r>
                <a:r>
                  <a:rPr lang="en-US" sz="2300" dirty="0" smtClean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" y="2309310"/>
                <a:ext cx="9144000" cy="446276"/>
              </a:xfrm>
              <a:prstGeom prst="rect">
                <a:avLst/>
              </a:prstGeom>
              <a:blipFill>
                <a:blip r:embed="rId4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-2975" y="2840071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edge is re-examined at most once.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498" y="3370832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examinations are charged directly to the edges.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22" y="3901592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remains to bound the number of re-examinations of short edges.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68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  <p:bldP spid="17" grpId="0"/>
      <p:bldP spid="13" grpId="0"/>
      <p:bldP spid="1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0454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 smtClean="0">
                <a:solidFill>
                  <a:srgbClr val="0033CC"/>
                </a:solidFill>
              </a:rPr>
              <a:t>Examining short up edges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-8878" y="87251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short up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currently held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examined.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78" y="872516"/>
                <a:ext cx="9144000" cy="446276"/>
              </a:xfrm>
              <a:prstGeom prst="rect">
                <a:avLst/>
              </a:prstGeom>
              <a:blipFill>
                <a:blip r:embed="rId2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475" y="1315893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happens as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subtree currently containing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is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merged with some other subtree to form a new subtree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" y="1315893"/>
                <a:ext cx="9144000" cy="800219"/>
              </a:xfrm>
              <a:prstGeom prst="rect">
                <a:avLst/>
              </a:prstGeom>
              <a:blipFill>
                <a:blip r:embed="rId3"/>
                <a:stretch>
                  <a:fillRect t="-6870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952" y="2103831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examined, we have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" y="2103831"/>
                <a:ext cx="9144000" cy="446276"/>
              </a:xfrm>
              <a:prstGeom prst="rect">
                <a:avLst/>
              </a:prstGeom>
              <a:blipFill>
                <a:blip r:embed="rId4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27" y="2557098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rank maximal.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" y="2557098"/>
                <a:ext cx="9144000" cy="446276"/>
              </a:xfrm>
              <a:prstGeom prst="rect">
                <a:avLst/>
              </a:prstGeom>
              <a:blipFill>
                <a:blip r:embed="rId5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-8878" y="2999967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now </a:t>
                </a:r>
                <a:r>
                  <a:rPr lang="en-US" sz="2300" dirty="0" smtClean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bad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:r>
                  <a:rPr lang="en-US" sz="23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redundant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charge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otherwise charge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78" y="2999967"/>
                <a:ext cx="9144000" cy="446276"/>
              </a:xfrm>
              <a:prstGeom prst="rect">
                <a:avLst/>
              </a:prstGeom>
              <a:blipFill>
                <a:blip r:embed="rId6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-1499" y="3443344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Lemma 1: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charged at most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times by up edges.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9" y="3443344"/>
                <a:ext cx="9144000" cy="446276"/>
              </a:xfrm>
              <a:prstGeom prst="rect">
                <a:avLst/>
              </a:prstGeom>
              <a:blipFill>
                <a:blip r:embed="rId7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-23" y="4330098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charging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ancestor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" y="4330098"/>
                <a:ext cx="9144000" cy="446276"/>
              </a:xfrm>
              <a:prstGeom prst="rect">
                <a:avLst/>
              </a:prstGeom>
              <a:blipFill>
                <a:blip r:embed="rId8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54" y="4773475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short,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must be one of the first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ancestors of the root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" y="4773475"/>
                <a:ext cx="9144000" cy="446276"/>
              </a:xfrm>
              <a:prstGeom prst="rect">
                <a:avLst/>
              </a:prstGeom>
              <a:blipFill>
                <a:blip r:embed="rId9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929" y="5216852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:r>
                  <a:rPr lang="en-US" sz="23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redundant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edges are removed, there can be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most one edge from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each one of these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vertices.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" y="5216852"/>
                <a:ext cx="9144000" cy="800219"/>
              </a:xfrm>
              <a:prstGeom prst="rect">
                <a:avLst/>
              </a:prstGeom>
              <a:blipFill>
                <a:blip r:embed="rId10"/>
                <a:stretch>
                  <a:fillRect t="-6870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454" y="6014173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𝑠𝑝𝑎𝑛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𝑣𝑤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  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𝑑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𝑑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e>
                    </m:d>
                  </m:oMath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" y="6014173"/>
                <a:ext cx="9144000" cy="446276"/>
              </a:xfrm>
              <a:prstGeom prst="rect">
                <a:avLst/>
              </a:prstGeom>
              <a:blipFill>
                <a:blip r:embed="rId11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453" y="3886721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charges 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made when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merged into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" y="3886721"/>
                <a:ext cx="9144000" cy="446276"/>
              </a:xfrm>
              <a:prstGeom prst="rect">
                <a:avLst/>
              </a:prstGeom>
              <a:blipFill>
                <a:blip r:embed="rId12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61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16" grpId="0"/>
      <p:bldP spid="17" grpId="0"/>
      <p:bldP spid="20" grpId="0"/>
      <p:bldP spid="22" grpId="0"/>
      <p:bldP spid="23" grpId="0"/>
      <p:bldP spid="24" grpId="0"/>
      <p:bldP spid="25" grpId="0"/>
      <p:bldP spid="1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31181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 smtClean="0">
                <a:solidFill>
                  <a:srgbClr val="0033CC"/>
                </a:solidFill>
              </a:rPr>
              <a:t>Examining short down edges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8878" y="91690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short down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held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examined.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78" y="916906"/>
                <a:ext cx="9144000" cy="446276"/>
              </a:xfrm>
              <a:prstGeom prst="rect">
                <a:avLst/>
              </a:prstGeom>
              <a:blipFill>
                <a:blip r:embed="rId2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475" y="138363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happens as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merged into a new subtree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" y="1383636"/>
                <a:ext cx="9144000" cy="446276"/>
              </a:xfrm>
              <a:prstGeom prst="rect">
                <a:avLst/>
              </a:prstGeom>
              <a:blipFill>
                <a:blip r:embed="rId3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952" y="185036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examined, we have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" y="1850366"/>
                <a:ext cx="9144000" cy="446276"/>
              </a:xfrm>
              <a:prstGeom prst="rect">
                <a:avLst/>
              </a:prstGeom>
              <a:blipFill>
                <a:blip r:embed="rId4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27" y="278382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subtrees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was last examined. 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" y="2783826"/>
                <a:ext cx="9144000" cy="446276"/>
              </a:xfrm>
              <a:prstGeom prst="rect">
                <a:avLst/>
              </a:prstGeom>
              <a:blipFill>
                <a:blip r:embed="rId5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-23" y="465074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want to charge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not necessarily rank maximal…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" y="4650746"/>
                <a:ext cx="9144000" cy="446276"/>
              </a:xfrm>
              <a:prstGeom prst="rect">
                <a:avLst/>
              </a:prstGeom>
              <a:blipFill>
                <a:blip r:embed="rId6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54" y="5117476"/>
                <a:ext cx="9144000" cy="447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</a:t>
                </a:r>
                <a:r>
                  <a:rPr lang="en-US" sz="2300" i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last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subtree containing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" y="5117476"/>
                <a:ext cx="9144000" cy="447110"/>
              </a:xfrm>
              <a:prstGeom prst="rect">
                <a:avLst/>
              </a:prstGeom>
              <a:blipFill>
                <a:blip r:embed="rId7"/>
                <a:stretch>
                  <a:fillRect t="-9459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929" y="5585040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definition,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rank maximal. Charge it. 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" y="5585040"/>
                <a:ext cx="9144000" cy="446276"/>
              </a:xfrm>
              <a:prstGeom prst="rect">
                <a:avLst/>
              </a:prstGeom>
              <a:blipFill>
                <a:blip r:embed="rId8"/>
                <a:stretch>
                  <a:fillRect t="-958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-2974" y="325055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the subtrees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after the current merge.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74" y="3250556"/>
                <a:ext cx="9144000" cy="446276"/>
              </a:xfrm>
              <a:prstGeom prst="rect">
                <a:avLst/>
              </a:prstGeom>
              <a:blipFill>
                <a:blip r:embed="rId9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430" y="231709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cannot charge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it may have too many descendants.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" y="2317096"/>
                <a:ext cx="9144000" cy="446276"/>
              </a:xfrm>
              <a:prstGeom prst="rect">
                <a:avLst/>
              </a:prstGeom>
              <a:blipFill>
                <a:blip r:embed="rId10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-1495" y="371728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Lemma 2: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again down, then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5" y="3717286"/>
                <a:ext cx="9144000" cy="446276"/>
              </a:xfrm>
              <a:prstGeom prst="rect">
                <a:avLst/>
              </a:prstGeom>
              <a:blipFill>
                <a:blip r:embed="rId11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455" y="418401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Count only re-examinations in which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again down.  </a:t>
                </a:r>
                <a:r>
                  <a:rPr lang="en-US" sz="23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(Suspicious?)</a:t>
                </a:r>
                <a:endParaRPr lang="en-US" sz="23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" y="4184016"/>
                <a:ext cx="9144000" cy="446276"/>
              </a:xfrm>
              <a:prstGeom prst="rect">
                <a:avLst/>
              </a:prstGeom>
              <a:blipFill>
                <a:blip r:embed="rId12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-16" y="6051774"/>
                <a:ext cx="9144000" cy="447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Lemma 3: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rank maximal subtree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charged at most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times.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" y="6051774"/>
                <a:ext cx="9144000" cy="447110"/>
              </a:xfrm>
              <a:prstGeom prst="rect">
                <a:avLst/>
              </a:prstGeom>
              <a:blipFill>
                <a:blip r:embed="rId13"/>
                <a:stretch>
                  <a:fillRect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223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16" grpId="0"/>
      <p:bldP spid="22" grpId="0"/>
      <p:bldP spid="23" grpId="0"/>
      <p:bldP spid="24" grpId="0"/>
      <p:bldP spid="13" grpId="0"/>
      <p:bldP spid="12" grpId="0"/>
      <p:bldP spid="14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Box 3"/>
          <p:cNvSpPr txBox="1">
            <a:spLocks noChangeArrowheads="1"/>
          </p:cNvSpPr>
          <p:nvPr/>
        </p:nvSpPr>
        <p:spPr bwMode="auto">
          <a:xfrm>
            <a:off x="-10440" y="44763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 smtClean="0">
                <a:solidFill>
                  <a:srgbClr val="0033CC"/>
                </a:solidFill>
              </a:rPr>
              <a:t>Algorithm for the </a:t>
            </a:r>
            <a:r>
              <a:rPr lang="en-US" sz="4400" kern="0" dirty="0" smtClean="0">
                <a:solidFill>
                  <a:srgbClr val="FF0000"/>
                </a:solidFill>
              </a:rPr>
              <a:t>assignment</a:t>
            </a:r>
            <a:r>
              <a:rPr lang="en-US" sz="4400" kern="0" dirty="0" smtClean="0">
                <a:solidFill>
                  <a:srgbClr val="0033CC"/>
                </a:solidFill>
              </a:rPr>
              <a:t> problem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4"/>
              <p:cNvSpPr txBox="1">
                <a:spLocks noChangeArrowheads="1"/>
              </p:cNvSpPr>
              <p:nvPr/>
            </p:nvSpPr>
            <p:spPr bwMode="auto">
              <a:xfrm>
                <a:off x="34305" y="1371545"/>
                <a:ext cx="9144000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Start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∅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.</a:t>
                </a:r>
                <a:r>
                  <a:rPr lang="en-US" sz="24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/>
                </a:r>
                <a:br>
                  <a:rPr lang="en-US" sz="24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</a:b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(A maximum weight matching with no edges.)</a:t>
                </a:r>
                <a:endParaRPr lang="en-US" sz="2400" kern="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305" y="1371545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t="-5147" b="-169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4"/>
              <p:cNvSpPr txBox="1">
                <a:spLocks noChangeArrowheads="1"/>
              </p:cNvSpPr>
              <p:nvPr/>
            </p:nvSpPr>
            <p:spPr bwMode="auto">
              <a:xfrm>
                <a:off x="21208" y="2323038"/>
                <a:ext cx="9144000" cy="12003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In each iteration, find a maximum weight 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 kern="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-augmenting path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, if there is one,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←</m:t>
                    </m:r>
                    <m:sSub>
                      <m:sSubPr>
                        <m:ctrlP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is a maximum weight matching containing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2400" i="1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edges.)</a:t>
                </a:r>
              </a:p>
            </p:txBody>
          </p:sp>
        </mc:Choice>
        <mc:Fallback xmlns="">
          <p:sp>
            <p:nvSpPr>
              <p:cNvPr id="37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08" y="2323038"/>
                <a:ext cx="9144000" cy="1200329"/>
              </a:xfrm>
              <a:prstGeom prst="rect">
                <a:avLst/>
              </a:prstGeom>
              <a:blipFill>
                <a:blip r:embed="rId3"/>
                <a:stretch>
                  <a:fillRect t="-3553" b="-1116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4"/>
          <p:cNvSpPr txBox="1">
            <a:spLocks noChangeArrowheads="1"/>
          </p:cNvSpPr>
          <p:nvPr/>
        </p:nvSpPr>
        <p:spPr bwMode="auto">
          <a:xfrm>
            <a:off x="7488" y="532821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How do we find maximum weight augmenting paths?</a:t>
            </a:r>
            <a:endParaRPr lang="en-US" sz="2400" kern="0" dirty="0">
              <a:solidFill>
                <a:srgbClr val="663300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  <p:sp>
        <p:nvSpPr>
          <p:cNvPr id="40" name="Rectangle 4"/>
          <p:cNvSpPr txBox="1">
            <a:spLocks noChangeArrowheads="1"/>
          </p:cNvSpPr>
          <p:nvPr/>
        </p:nvSpPr>
        <p:spPr bwMode="auto">
          <a:xfrm>
            <a:off x="21208" y="5832266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In </a:t>
            </a:r>
            <a:r>
              <a:rPr lang="en-US" sz="2400" i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bipartite</a:t>
            </a:r>
            <a:r>
              <a:rPr lang="en-US" sz="24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graphs, can be reduced to computing a </a:t>
            </a:r>
            <a:r>
              <a:rPr lang="en-US" sz="2400" i="1" kern="0" dirty="0" smtClean="0">
                <a:solidFill>
                  <a:srgbClr val="00B05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shortest path</a:t>
            </a:r>
            <a:r>
              <a:rPr lang="en-US" sz="24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.</a:t>
            </a:r>
            <a:endParaRPr lang="en-US" sz="2400" kern="0" dirty="0">
              <a:solidFill>
                <a:schemeClr val="tx1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9530" y="362847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Return the maximum weight matching found.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4"/>
              <p:cNvSpPr txBox="1">
                <a:spLocks noChangeArrowheads="1"/>
              </p:cNvSpPr>
              <p:nvPr/>
            </p:nvSpPr>
            <p:spPr bwMode="auto">
              <a:xfrm>
                <a:off x="9530" y="4179857"/>
                <a:ext cx="9144000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Can stop when the weight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is non-positive.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(To be justified later.) </a:t>
                </a:r>
              </a:p>
            </p:txBody>
          </p:sp>
        </mc:Choice>
        <mc:Fallback xmlns="">
          <p:sp>
            <p:nvSpPr>
              <p:cNvPr id="9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30" y="4179857"/>
                <a:ext cx="9144000" cy="830997"/>
              </a:xfrm>
              <a:prstGeom prst="rect">
                <a:avLst/>
              </a:prstGeom>
              <a:blipFill>
                <a:blip r:embed="rId4"/>
                <a:stretch>
                  <a:fillRect t="-5882" b="-161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18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9" grpId="0"/>
      <p:bldP spid="40" grpId="0"/>
      <p:bldP spid="8" grpId="0"/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64349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 smtClean="0">
                <a:solidFill>
                  <a:srgbClr val="0033CC"/>
                </a:solidFill>
              </a:rPr>
              <a:t>Lemma 2 and its proof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-23" y="3363483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as claimed.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" y="3363483"/>
                <a:ext cx="9144000" cy="446276"/>
              </a:xfrm>
              <a:prstGeom prst="rect">
                <a:avLst/>
              </a:prstGeom>
              <a:blipFill>
                <a:blip r:embed="rId2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54" y="4247461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the subtrees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following the merge that caused the previous examination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" y="4247461"/>
                <a:ext cx="9144000" cy="800219"/>
              </a:xfrm>
              <a:prstGeom prst="rect">
                <a:avLst/>
              </a:prstGeom>
              <a:blipFill>
                <a:blip r:embed="rId3"/>
                <a:stretch>
                  <a:fillRect t="-6870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-1495" y="1160512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Lemma 2: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again down, then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5" y="1160512"/>
                <a:ext cx="9144000" cy="446276"/>
              </a:xfrm>
              <a:prstGeom prst="rect">
                <a:avLst/>
              </a:prstGeom>
              <a:blipFill>
                <a:blip r:embed="rId4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933" y="1904669"/>
                <a:ext cx="456166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examined:</a:t>
                </a:r>
                <a:endParaRPr lang="en-US" sz="23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" y="1904669"/>
                <a:ext cx="4561667" cy="446276"/>
              </a:xfrm>
              <a:prstGeom prst="rect">
                <a:avLst/>
              </a:prstGeom>
              <a:blipFill>
                <a:blip r:embed="rId5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585300" y="1904669"/>
                <a:ext cx="456166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3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300" y="1904669"/>
                <a:ext cx="4561667" cy="446276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409" y="2598608"/>
                <a:ext cx="456166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again down:</a:t>
                </a:r>
                <a:endParaRPr lang="en-US" sz="23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" y="2598608"/>
                <a:ext cx="4561667" cy="446276"/>
              </a:xfrm>
              <a:prstGeom prst="rect">
                <a:avLst/>
              </a:prstGeom>
              <a:blipFill>
                <a:blip r:embed="rId7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586776" y="2598608"/>
                <a:ext cx="456166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3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776" y="2598608"/>
                <a:ext cx="4561667" cy="446276"/>
              </a:xfrm>
              <a:prstGeom prst="rect">
                <a:avLst/>
              </a:prstGeom>
              <a:blipFill>
                <a:blip r:embed="rId8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30" y="5314262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the subtrees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following the merge that causes the current reexamination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" y="5314262"/>
                <a:ext cx="9144000" cy="800219"/>
              </a:xfrm>
              <a:prstGeom prst="rect">
                <a:avLst/>
              </a:prstGeom>
              <a:blipFill>
                <a:blip r:embed="rId9"/>
                <a:stretch>
                  <a:fillRect t="-6870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71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/>
      <p:bldP spid="21" grpId="0"/>
      <p:bldP spid="25" grpId="0"/>
      <p:bldP spid="2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75569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 smtClean="0">
                <a:solidFill>
                  <a:srgbClr val="0033CC"/>
                </a:solidFill>
              </a:rPr>
              <a:t>Lemma 3 and its proof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16" y="973728"/>
                <a:ext cx="9144000" cy="801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Lemma 3: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rank maximal subtree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charged at most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times.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(By down edges that continue to be down.)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" y="973728"/>
                <a:ext cx="9144000" cy="801053"/>
              </a:xfrm>
              <a:prstGeom prst="rect">
                <a:avLst/>
              </a:prstGeom>
              <a:blipFill>
                <a:blip r:embed="rId2"/>
                <a:stretch>
                  <a:fillRect t="-6107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54" y="1768093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a rank maximal subtree with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</m:acc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" y="1768093"/>
                <a:ext cx="9144000" cy="446276"/>
              </a:xfrm>
              <a:prstGeom prst="rect">
                <a:avLst/>
              </a:prstGeom>
              <a:blipFill>
                <a:blip r:embed="rId3"/>
                <a:stretch>
                  <a:fillRect t="-958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2931" y="2207681"/>
                <a:ext cx="9144000" cy="801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down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can charge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 if it is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merged into a subtree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" y="2207681"/>
                <a:ext cx="9144000" cy="801053"/>
              </a:xfrm>
              <a:prstGeom prst="rect">
                <a:avLst/>
              </a:prstGeom>
              <a:blipFill>
                <a:blip r:embed="rId4"/>
                <a:stretch>
                  <a:fillRect t="-530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4408" y="3002046"/>
                <a:ext cx="9144000" cy="801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was first inserted into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" y="3002046"/>
                <a:ext cx="9144000" cy="801053"/>
              </a:xfrm>
              <a:prstGeom prst="rect">
                <a:avLst/>
              </a:prstGeom>
              <a:blipFill>
                <a:blip r:embed="rId5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-2991" y="4236833"/>
                <a:ext cx="9144000" cy="801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two edges that can potentially charge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least one of them is found to be </a:t>
                </a:r>
                <a:r>
                  <a:rPr lang="en-US" sz="23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redundant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is removed.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91" y="4236833"/>
                <a:ext cx="9144000" cy="801053"/>
              </a:xfrm>
              <a:prstGeom prst="rect">
                <a:avLst/>
              </a:prstGeom>
              <a:blipFill>
                <a:blip r:embed="rId6"/>
                <a:stretch>
                  <a:fillRect t="-5344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-1513" y="5824728"/>
                <a:ext cx="9144000" cy="801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3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again </a:t>
                </a:r>
                <a:r>
                  <a:rPr lang="en-US" sz="23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it can only charge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once,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by Lemma 2, we have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  <m: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 the reexamination.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13" y="5824728"/>
                <a:ext cx="9144000" cy="801053"/>
              </a:xfrm>
              <a:prstGeom prst="rect">
                <a:avLst/>
              </a:prstGeom>
              <a:blipFill>
                <a:blip r:embed="rId7"/>
                <a:stretch>
                  <a:fillRect t="-6107" b="-15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-2990" y="3796411"/>
                <a:ext cx="9144000" cy="447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3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again down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by Lemma 2,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⊂</m:t>
                    </m:r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</m:acc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90" y="3796411"/>
                <a:ext cx="9144000" cy="447110"/>
              </a:xfrm>
              <a:prstGeom prst="rect">
                <a:avLst/>
              </a:prstGeom>
              <a:blipFill>
                <a:blip r:embed="rId8"/>
                <a:stretch>
                  <a:fillRect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841" y="5031198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was not long,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one of the first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ancestors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𝑟𝑜𝑜𝑡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hence one of the first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  <m:r>
                      <m:rPr>
                        <m:nor/>
                      </m:rP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ancestors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𝑟𝑜𝑜𝑡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acc>
                    <m:r>
                      <m:rPr>
                        <m:nor/>
                      </m:rP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1" y="5031198"/>
                <a:ext cx="9144000" cy="800219"/>
              </a:xfrm>
              <a:prstGeom prst="rect">
                <a:avLst/>
              </a:prstGeom>
              <a:blipFill>
                <a:blip r:embed="rId9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18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  <p:bldP spid="18" grpId="0"/>
      <p:bldP spid="24" grpId="0"/>
      <p:bldP spid="29" grpId="0"/>
      <p:bldP spid="30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6435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 smtClean="0">
                <a:solidFill>
                  <a:srgbClr val="0033CC"/>
                </a:solidFill>
              </a:rPr>
              <a:t>Examining edges - summary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8878" y="1156608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edge is charged directly for its first and last examinations, </a:t>
            </a:r>
            <a:b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possibly for its re-examination as a </a:t>
            </a:r>
            <a:r>
              <a:rPr lang="en-US" sz="2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edge.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52" y="2155501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Reexamination of up edges are charged to rank-maximal subtrees.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27" y="2800451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Reexamination of 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down edges, that are </a:t>
            </a:r>
            <a:r>
              <a:rPr lang="en-US" sz="23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again down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charged to rank-maximal subtrees.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-2975" y="3799344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reexamination of a down edge that becomes up</a:t>
            </a:r>
            <a:b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charged to the next re-examination of the edge.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-22" y="4798237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number of examination of edges is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" y="4798237"/>
                <a:ext cx="9144000" cy="446276"/>
              </a:xfrm>
              <a:prstGeom prst="rect">
                <a:avLst/>
              </a:prstGeom>
              <a:blipFill>
                <a:blip r:embed="rId2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965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  <p:bldP spid="17" grpId="0"/>
      <p:bldP spid="1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11083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 smtClean="0">
                <a:solidFill>
                  <a:srgbClr val="0033CC"/>
                </a:solidFill>
              </a:rPr>
              <a:t>Maintaining the sets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8878" y="1289772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subtree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maintain an array of pointers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linked lists representing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func>
                      <m:func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78" y="1289772"/>
                <a:ext cx="9144000" cy="800219"/>
              </a:xfrm>
              <a:prstGeom prst="rect">
                <a:avLst/>
              </a:prstGeom>
              <a:blipFill>
                <a:blip r:embed="rId2"/>
                <a:stretch>
                  <a:fillRect t="-6870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356" y="2286898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sets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merged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6" y="2286898"/>
                <a:ext cx="9144000" cy="446276"/>
              </a:xfrm>
              <a:prstGeom prst="rect">
                <a:avLst/>
              </a:prstGeom>
              <a:blipFill>
                <a:blip r:embed="rId3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1834" y="2930081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edge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𝑣𝑤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inserted into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𝑠𝑒𝑡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4" y="2930081"/>
                <a:ext cx="9144000" cy="446276"/>
              </a:xfrm>
              <a:prstGeom prst="rect">
                <a:avLst/>
              </a:prstGeom>
              <a:blipFill>
                <a:blip r:embed="rId4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3310" y="3573264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Requires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func>
                      <m:func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space.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" y="3573264"/>
                <a:ext cx="9144000" cy="446276"/>
              </a:xfrm>
              <a:prstGeom prst="rect">
                <a:avLst/>
              </a:prstGeom>
              <a:blipFill>
                <a:blip r:embed="rId5"/>
                <a:stretch>
                  <a:fillRect t="-1095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910" y="4216448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Space can be reduced 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" y="4216448"/>
                <a:ext cx="9144000" cy="446276"/>
              </a:xfrm>
              <a:prstGeom prst="rect">
                <a:avLst/>
              </a:prstGeom>
              <a:blipFill>
                <a:blip r:embed="rId6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10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/>
      <p:bldP spid="19" grpId="0"/>
      <p:bldP spid="2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1996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Summary of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Data Structures used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121101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Union-find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Keep track of blossoms containing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vertices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6" y="2172366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Split-find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eep track of blossoms containing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vertices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54" y="3223631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Split-</a:t>
            </a:r>
            <a:r>
              <a:rPr lang="en-US" sz="26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findmin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next blossom to enter the forest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30" y="4274896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Subtree-Merge-</a:t>
            </a:r>
            <a:r>
              <a:rPr lang="en-US" sz="26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findmin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next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to be formed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2970" y="5326162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Heaps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next tightness event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36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7" grpId="0"/>
      <p:bldP spid="18" grpId="0"/>
      <p:bldP spid="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URI@CZFMRKMFUVWYY57I" val="5083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begin{center}&#10;Thus {\color{red} $d_i$} is also admissible for {\color{red} $G_{i+1}$}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51"/>
  <p:tag name="PICTUREFILESIZE" val="46223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\usepackage{amssymb}&#10;\newcommand{\red}[1]{{\color{red}#1}}&#10;&#10;\begin{document}&#10;%\color{red}&#10;\begin{center}&#10;We only care about vertices \emph{reachable} from \red{$s$}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97"/>
  <p:tag name="PICTUREFILESIZE" val="54950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\usepackage{amssymb}&#10;\newcommand{\red}[1]{{\color{red}#1}}&#10;&#10;\begin{document}&#10;%\color{red}&#10;\begin{center}&#10;If \red{$v$} is unreachable from \red{$s$} in \red{$G_i$},\\&#10;it will also be unreachable from \red{$s$} in \red{$G_{i+1}$}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81"/>
  <p:tag name="PICTUREFILESIZE" val="115773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\usepackage{amssymb}&#10;\newcommand{\red}[1]{{\color{red}#1}}&#10;&#10;\begin{document}&#10;%\color{red}&#10;\begin{center}&#10;Also easy to see that\\&#10;\red{$d_i(v) \;\le\; d_{i+1}(v) \;\;,\;\; v\in U\cup V$}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32"/>
  <p:tag name="PICTUREFILESIZE" val="84367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\usepackage{amssymb}&#10;\newcommand{\red}[1]{{\color{red}#1}}&#10;&#10;\begin{document}&#10;%\color{red}&#10;\begin{center}&#10;In each iteration we get a maximum weight\\ augmenting path&#10;and an admissible potential\\ function to be used in the next iteration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98"/>
  <p:tag name="PICTUREFILESIZE" val="175997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\usepackage{amssymb}&#10;\newcommand{\red}[1]{{\color{red}#1}}&#10;&#10;\begin{document}&#10;%\color{red}&#10;\begin{center}&#10;Exercise: How do we compute \red{$d_0$}?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49"/>
  <p:tag name="PICTUREFILESIZE" val="41590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begin{center}&#10;{\bf Duality Theorem:}\\[1pt]&#10;If $\xx^*$ and $\yy^*$ are optimal solutions,\\&#10;then $\cc^T\xx^* = (\yy^*)^T\bb$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52"/>
  <p:tag name="PICTUREFILESIZE" val="152267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\bf x}&#10;\newcommand{\cc}{\bf c}&#10;\newcommand{\bb}{\bf b}&#10;\renewcommand{\AA}{\bf A}&#10;&#10;\[ &#10;\begin{array}{c}&#10;(P) \\[3pt]&#10;\begin{array}{ll}&#10;\max &amp; \cc^T\xx \\&#10;\mbox{s.t.} &amp; \AA\xx\le \bb \\&#10;&amp; \xx\ge 0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63"/>
  <p:tag name="PICTUREFILESIZE" val="86056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yy}{\bf y}&#10;\newcommand{\cc}{\bf c}&#10;\newcommand{\bb}{\bf b}&#10;\[ &#10;\begin{array}{c}&#10;(D) \\[3pt]&#10;\begin{array}{ll}&#10;\min &amp; \yy^T\bb \\&#10;\mbox{s.t.} &amp; \yy^TA\ge \cc^T \\&#10;&amp; \yy\ge 0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73"/>
  <p:tag name="PICTUREFILESIZE" val="101733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begin{center}&#10;{\bf Weak Duality:}\\[1pt]&#10;If $\xx$ and $\yy$ are feasible solutions,\\&#10;then $\cc^T\xx \;\le\; \yy^TAx \;\le\; \yy^T\bb$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41"/>
  <p:tag name="PICTUREFILESIZE" val="137229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\bf x}&#10;\newcommand{\cc}{\bf c}&#10;\newcommand{\bb}{\bf b}&#10;\renewcommand{\AA}{\bf A}&#10;&#10;\[ &#10;\begin{array}{c}&#10;(P) \\[3pt]&#10;\begin{array}{ll}&#10;\max &amp; \cc^T\xx \\&#10;\mbox{s.t.} &amp; \AA\xx\le \bb \\&#10;&amp; \xx\ge 0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63"/>
  <p:tag name="PICTUREFILESIZE" val="86056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yy}{\bf y}&#10;\newcommand{\cc}{\bf c}&#10;\newcommand{\bb}{\bf b}&#10;\[ &#10;\begin{array}{c}&#10;(D) \\[3pt]&#10;\begin{array}{ll}&#10;\min &amp; \yy^T\bb \\&#10;\mbox{s.t.} &amp; \yy^TA\ge \cc^T \\&#10;&amp; \yy\ge 0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73"/>
  <p:tag name="PICTUREFILESIZE" val="101733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begin{center}&#10;{\bf Weak Duality:}\\[2pt]&#10;If $\xx$ and $\yy$ are feasible solutions,\\&#10;then $\cc^T\xx \;\le\; \yy^TAx \;\le\; \yy^T\bb$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41"/>
  <p:tag name="PICTUREFILESIZE" val="141227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{\bf x}}&#10;\newcommand{\yy}{{\bf y}}&#10;&#10;\newcommand{\cc}{{\bf c}}&#10;\newcommand{\bb}{{\bf b}}&#10;\renewcommand{\AA}{{\bf A}}&#10;&#10;\[ &#10;\begin{array}{ll}&#10;(P) &amp; \max\; \cc^T\xx\; \mbox{ s.t. } \AA\xx\le\bb \;,\; \xx\ge 0\\&#10;(D) &amp; \min\; \yy^T\bb\; \mbox{ s.t. } \yy^T\AA\ge\cc^T \;,\; \yy\ge 0\\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70"/>
  <p:tag name="PICTUREFILESIZE" val="113547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{\bf x}}&#10;\newcommand{\yy}{{\bf y}}&#10;&#10;\newcommand{\cc}{{\bf c}}&#10;\newcommand{\bb}{{\bf b}}&#10;\renewcommand{\AA}{{\bf A}}&#10;&#10;&#10;\begin{document}&#10;%\color{red}&#10;\begin{center}&#10;{\bf Complementary slackness:}\\[2pt]&#10;If $\xx$ and $\yy$ are feasible solutions and\\[1pt]&#10;$x_j&gt;0 \;\Longrightarrow\; \yy^T \AA^{j}=c_j$\\&#10;$y_i&gt;0 \;\Longrightarrow\; \AA_{i}\,\xx = b_i$\\[1pt]&#10;then $\xx$ and $\yy$ are optimal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59"/>
  <p:tag name="PICTUREFILESIZE" val="274059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\bf x}&#10;\newcommand{\cc}{\bf c}&#10;\newcommand{\bb}{\bf b}&#10;\renewcommand{\AA}{\bf A}&#10;&#10;\[ &#10;\begin{array}{cc}&#10;(P) &amp;&#10;\begin{array}{lll}&#10;\max &amp; \sum_{e\in E} x_ew_e \\[1pt]&#10;\mbox{s.t.} &amp; \sum_{e:v\in e} x_e\le 1 &amp; \!\!\!\!,\; v\in U\cup V \\[1pt]&#10;&amp; x_e\ge 0 &amp; \!\!\!\! ,\; e\in E \\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74"/>
  <p:tag name="PICTUREFILESIZE" val="174107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\bf x}&#10;\newcommand{\cc}{\bf c}&#10;\newcommand{\bb}{\bf b}&#10;\renewcommand{\AA}{\bf A}&#10;&#10;\[ &#10;\begin{array}{cc}&#10;(D) &amp;&#10;\begin{array}{lll}&#10;\min &amp; \sum_{v\in U\cup V} y_v \\[1pt]&#10;\mbox{s.t.} &amp; y_u+y_v \ge w_{e} &amp; \!\!\!\!,\; e=\{u,v\}\in E \\[1pt]&#10;&amp; y_v\ge 0 &amp; \!\!\!\! ,\; v\in U\cup V \\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88"/>
  <p:tag name="PICTUREFILESIZE" val="193599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\bf x}&#10;\newcommand{\cc}{\bf c}&#10;\newcommand{\bb}{\bf b}&#10;\renewcommand{\AA}{\bf A}&#10;&#10;\[ &#10;\begin{array}{cc}&#10;(D) &amp;&#10;\begin{array}{lll}&#10;\min &amp; &#10;\multicolumn{2}{l}{&#10;\sum_{v\in V} y_v + &#10;\sum_{B\subseteq V} \bigl\lfloor\frac{|B|}{2}\bigr\rfloor z_B}\\[2pt]&#10;\mbox{s.t.} &amp; y_u+y_v + \sum_{B:e\subseteq B} z_B\ge w_e &#10;&amp; \!\!\!\!,\; e=\{u,v\}\in E \\[2pt]&#10;&amp; y_v\ge 0 &amp; \!\!\!\!,\; v\in V \\[2pt]&#10;&amp; z_B\ge 0 &amp; \!\!\!\!,\; B\subseteq V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249"/>
  <p:tag name="PICTUREFILESIZE" val="380846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\bf x}&#10;\newcommand{\cc}{\bf c}&#10;\newcommand{\bb}{\bf b}&#10;\renewcommand{\AA}{\bf A}&#10;&#10;\[ &#10;\begin{array}{cc}&#10;(P) &amp;&#10;\begin{array}{lll}&#10;\max &amp; \sum_{e\in E} x_ew_e \\[2pt]&#10;\mbox{s.t.} &amp; \sum_{e:v\in e} x_e\le 1 &amp; \!\!\!\! ,\; v\in V \\[2pt]&#10;&amp; \sum_{e\subseteq B} x_e \le \bigl\lfloor\frac{|B|}{2}\bigr\rfloor &amp;&#10;\!\!\!\! ,\; &#10;B\subseteq V \\[2pt]&#10;&amp; x_e\ge 0 &amp; \!\!\!\! ,\; e\in E \\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74"/>
  <p:tag name="PICTUREFILESIZE" val="261107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\bf x}&#10;\newcommand{\cc}{\bf c}&#10;\newcommand{\bb}{\bf b}&#10;\renewcommand{\AA}{\bf A}&#10;&#10;\[ &#10;\begin{array}{cc}&#10;(P) &amp;&#10;\begin{array}{lll}&#10;\max &amp; \sum_{e\in E} x_ew_e \\[2pt]&#10;\mbox{s.t.} &amp; \sum_{e:v\in e} x_e\le 1 &amp; \!\!\!\! ,\; v\in V \\[2pt]&#10;&amp; \sum_{e\subseteq B} x_e \le \bigl\lfloor\frac{|B|}{2}\bigr\rfloor &amp;&#10;\!\!\!\! ,\; &#10;B\subseteq V \\[2pt]&#10;&amp; x_e\ge 0 &amp; \!\!\!\! ,\; e\in E \\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74"/>
  <p:tag name="PICTUREFILESIZE" val="261107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\usepackage{amssymb}&#10;\newcommand{\red}[1]{{\color{red}#1}}&#10;&#10;\begin{document}&#10;%\color{red}&#10;\begin{center}&#10;Let {\color{red} $d_i(v)$} be the distance from~\red{$s$} to~\red{$v$}&#10;in\\ \red{$G_i=(U\cup V\cup\{s,t\},E_i)$},&#10;the graph corresponding to \red{$M_i$}.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251"/>
  <p:tag name="PICTUREFILESIZE" val="160355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\bf x}&#10;\newcommand{\cc}{\bf c}&#10;\newcommand{\bb}{\bf b}&#10;\renewcommand{\AA}{\bf A}&#10;&#10;\[ &#10;\begin{array}{cc}&#10;(D) &amp;&#10;\begin{array}{lll}&#10;\min &amp; &#10;\multicolumn{2}{l}{&#10;\sum_{v\in V} y_v + &#10;\sum_{B\subseteq V} \bigl\lfloor\frac{|B|}{2}\bigr\rfloor z_B}\\[2pt]&#10;\mbox{s.t.} &amp; y_u+y_v + \sum_{B:e\subseteq B} z_B\ge w_e &#10;&amp; \!\!\!\!,\; e=\{u,v\}\in E \\[2pt]&#10;&amp; y_v\ge 0 &amp; \!\!\!\!,\; v\in V \\[2pt]&#10;&amp; z_B\ge 0 &amp; \!\!\!\!,\; B\subseteq V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249"/>
  <p:tag name="PICTUREFILESIZE" val="380846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\begin{array}{cc}&#10;    &amp; \displaystyle \sum_{\{u,v\}\in M'} w_{u,v} \\[16pt]&#10;\le &amp; \displaystyle \sum_{\{u,v\}\in M'} (y_u+y_v) \;\; +  &#10; \sum_{\{u,v\}\in M'} \sum_{B\supset\{u,v\}} z_B \\[16pt]&#10;\le &amp; \displaystyle \sum_{v\in V} y_v + &#10;\sum_{B} \left\lfloor\frac{|B|}{2}\right\rfloor z_B \\[16pt]&#10;=  &amp;  \displaystyle \sum_{\{u,v\}\in M} (y_u+y_v)\;\; +  &#10; \sum_{\{u,v\}\in M} \sum_{B\supset\{u,v\}} z_B \\[16pt]&#10;= &amp; \displaystyle  \sum_{\{u,v\}\in M} w_{u,v} &#10;\end{array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93"/>
  <p:tag name="PICTUREFILESIZE" val="799633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\delta_2 \;=\; \min_{u\in S\atop v\not\in S\cup T} s_{u,v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71"/>
  <p:tag name="PICTUREFILESIZE" val="39535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\delta_1 \;=\; \min_{u\in S}\; y_u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59"/>
  <p:tag name="PICTUREFILESIZE" val="24707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\delta \;=\; \min\{ \delta_1 , \delta_2 , \delta_3 , \delta_4 \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99"/>
  <p:tag name="PICTUREFILESIZE" val="30339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y_u \gets y_u - \delta \;,\; u\in S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87"/>
  <p:tag name="PICTUREFILESIZE" val="24356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y_v \gets y_v+\delta \;,\; v\in T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87"/>
  <p:tag name="PICTUREFILESIZE" val="24356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z_B \gets z_B + 2\delta \;,\; B\subseteq S \mbox{ (top level)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46"/>
  <p:tag name="PICTUREFILESIZE" val="44686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z_B \gets z_B - 2\delta \;,\; B\subseteq T \mbox{ (top level)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47"/>
  <p:tag name="PICTUREFILESIZE" val="44979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\delta_3 \;=\; \min_{u,v\in S\atop B(u)\ne B(v)} \frac{s_{u,v}}{2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85"/>
  <p:tag name="PICTUREFILESIZE" val="56907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begin{center}&#10;\color{red} &#10;$d_i(v) \;\le\; d_i(u)+c_i(u,v) \;\;,\;\; (u,v)\in E_i$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67"/>
  <p:tag name="PICTUREFILESIZE" val="51055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\delta_4 \;=\; \min_{B\subseteq T}\; \frac{z_B}{2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64"/>
  <p:tag name="PICTUREFILESIZE" val="35672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&#10;\begin{array}{|c|c|}&#10;\hline&#10;\mbox{type of edge $(u,v)\in E$} &amp; \mbox{change in $s_{u,v}$} \\&#10;\hline \hline&#10;u,v\not\in S\cup T &amp; 0  \\&#10;\hline&#10;u\in S \;,\; v\not\in S\cup T &amp; \color{red} -\delta \\&#10;\hline&#10;u\in T \;,\; v\not\in S\cup T &amp; +\delta \\&#10;\hline&#10;u,v\in S \;,\; \exists B : u,v\in B &amp; 0 \\&#10;\hline&#10;u,v\in S \;,\; \not\exists B : u,v\in B &amp; \color{red} -2\delta \\&#10;\hline&#10;u\in S \;,\; v\in T &amp; 0 \\&#10;\hline&#10;u,v\in T \;,\; \exists B : u,v\in B &amp; 0 \\&#10;\hline&#10;u,v\in T \;,\; \not\exists B : u,v\in B &amp; +2\delta \\&#10;\hline&#10;\end{array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87"/>
  <p:tag name="PICTUREFILESIZE" val="598211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begin{center}&#10;\color{red} &#10;$c_i(u,v)+d_i(u)-d_i(v)\;\ge\; 0 \;\;,\;\; (u,v)\in E_i$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83"/>
  <p:tag name="PICTUREFILESIZE" val="55959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begin{center}&#10;Thus {\color{red} $d_i$} is admissible for {\color{red} $G_i$}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21"/>
  <p:tag name="PICTUREFILESIZE" val="3384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begin{center}&#10;Let {\color{red} $P_i$} be a shortest path from  {\color{red} $s$} to &#10;{\color{red} $t$} in {\color{red} $G_i$}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87"/>
  <p:tag name="PICTUREFILESIZE" val="52211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begin{center}&#10;{\color{red} $E_{i+1}$} is obtained by \emph{reversing} the edges of&#10; {\color{red} $P_i$}\\ and \emph{negating} their cost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97"/>
  <p:tag name="PICTUREFILESIZE" val="120630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\newcommand{\red}[1]{{\color{red}#1}}&#10;\begin{center}&#10;If \red{$(v,u)\in E_{i+1}\setminus E_i$}, then \red{$(u,v)\in P_i$} and thus\\&#10;\red{&#10;$\begin{array}{lcl}&#10;&amp; c_{i+1}(v,u) + d_i(v) - d_i(u) &amp; \\&#10;= &amp; - (c_i(u,v)+d_i(u)-d_i(v)) &amp; \;=\; 0&#10;\end{array}$}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201"/>
  <p:tag name="PICTUREFILESIZE" val="195529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rgbClr val="0033CC"/>
          </a:solidFill>
        </a:ln>
      </a:spPr>
      <a:bodyPr rtlCol="1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>
        <a:noFill/>
      </a:spPr>
      <a:bodyPr wrap="square" rtlCol="0">
        <a:spAutoFit/>
      </a:bodyPr>
      <a:lstStyle>
        <a:defPPr algn="ctr" rtl="0">
          <a:defRPr sz="2600" dirty="0" smtClean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59292</TotalTime>
  <Words>13729</Words>
  <Application>Microsoft Office PowerPoint</Application>
  <PresentationFormat>On-screen Show (4:3)</PresentationFormat>
  <Paragraphs>919</Paragraphs>
  <Slides>94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7" baseType="lpstr">
      <vt:lpstr>ＭＳ Ｐゴシック</vt:lpstr>
      <vt:lpstr>Arial</vt:lpstr>
      <vt:lpstr>Calibri</vt:lpstr>
      <vt:lpstr>Cambria Math</vt:lpstr>
      <vt:lpstr>CMMI10</vt:lpstr>
      <vt:lpstr>CMR10</vt:lpstr>
      <vt:lpstr>CMSY10ORIG</vt:lpstr>
      <vt:lpstr>CMTI10</vt:lpstr>
      <vt:lpstr>MSAM10</vt:lpstr>
      <vt:lpstr>Symbol</vt:lpstr>
      <vt:lpstr>Times New Roman</vt:lpstr>
      <vt:lpstr>Wingdings</vt:lpstr>
      <vt:lpstr>Office Theme</vt:lpstr>
      <vt:lpstr>Analysis of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Tel-Aviv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Uri Zwick</dc:creator>
  <cp:lastModifiedBy>zwick</cp:lastModifiedBy>
  <cp:revision>809</cp:revision>
  <dcterms:created xsi:type="dcterms:W3CDTF">2009-12-15T16:29:10Z</dcterms:created>
  <dcterms:modified xsi:type="dcterms:W3CDTF">2021-12-29T14:18:04Z</dcterms:modified>
</cp:coreProperties>
</file>